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15.xml" ContentType="application/vnd.openxmlformats-officedocument.presentationml.slideLayout+xml"/>
  <Override PartName="/ppt/slideLayouts/slideLayout2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4.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ppt/tags/tag2.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1" r:id="rId1"/>
    <p:sldMasterId id="2147484021" r:id="rId2"/>
  </p:sldMasterIdLst>
  <p:notesMasterIdLst>
    <p:notesMasterId r:id="rId18"/>
  </p:notesMasterIdLst>
  <p:handoutMasterIdLst>
    <p:handoutMasterId r:id="rId19"/>
  </p:handoutMasterIdLst>
  <p:sldIdLst>
    <p:sldId id="502" r:id="rId3"/>
    <p:sldId id="605" r:id="rId4"/>
    <p:sldId id="390" r:id="rId5"/>
    <p:sldId id="614" r:id="rId6"/>
    <p:sldId id="474" r:id="rId7"/>
    <p:sldId id="513" r:id="rId8"/>
    <p:sldId id="606" r:id="rId9"/>
    <p:sldId id="608" r:id="rId10"/>
    <p:sldId id="609" r:id="rId11"/>
    <p:sldId id="261" r:id="rId12"/>
    <p:sldId id="511" r:id="rId13"/>
    <p:sldId id="583" r:id="rId14"/>
    <p:sldId id="613" r:id="rId15"/>
    <p:sldId id="612" r:id="rId16"/>
    <p:sldId id="604"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441697-9EC8-4EB2-85A8-181CB2E1C922}">
          <p14:sldIdLst>
            <p14:sldId id="502"/>
            <p14:sldId id="605"/>
            <p14:sldId id="390"/>
            <p14:sldId id="614"/>
            <p14:sldId id="474"/>
            <p14:sldId id="513"/>
            <p14:sldId id="606"/>
            <p14:sldId id="608"/>
            <p14:sldId id="609"/>
            <p14:sldId id="261"/>
            <p14:sldId id="511"/>
            <p14:sldId id="583"/>
            <p14:sldId id="613"/>
            <p14:sldId id="612"/>
            <p14:sldId id="604"/>
          </p14:sldIdLst>
        </p14:section>
      </p14:sectionLst>
    </p:ext>
    <p:ext uri="{EFAFB233-063F-42B5-8137-9DF3F51BA10A}">
      <p15:sldGuideLst xmlns:p15="http://schemas.microsoft.com/office/powerpoint/2012/main">
        <p15:guide id="1" orient="horz" pos="1621">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Alba" initials="MA" lastIdx="12" clrIdx="0">
    <p:extLst>
      <p:ext uri="{19B8F6BF-5375-455C-9EA6-DF929625EA0E}">
        <p15:presenceInfo xmlns:p15="http://schemas.microsoft.com/office/powerpoint/2012/main" userId="Melissa Al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1B2"/>
    <a:srgbClr val="BDD45E"/>
    <a:srgbClr val="6B625F"/>
    <a:srgbClr val="1C1D1D"/>
    <a:srgbClr val="414D44"/>
    <a:srgbClr val="7D7C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780415-37F7-41A6-8AFF-84A17EE2721C}">
  <a:tblStyle styleId="{F7780415-37F7-41A6-8AFF-84A17EE2721C}" styleName="SpaceX Table">
    <a:wholeTbl>
      <a:tcTxStyle>
        <a:fontRef idx="minor">
          <a:scrgbClr r="0" g="0" b="0"/>
        </a:fontRef>
        <a:schemeClr val="tx1"/>
      </a:tcTxStyle>
      <a:tcStyle>
        <a:tcBdr>
          <a:left>
            <a:ln>
              <a:noFill/>
            </a:ln>
          </a:left>
          <a:right>
            <a:ln>
              <a:noFill/>
            </a:ln>
          </a:right>
          <a:top>
            <a:ln>
              <a:noFill/>
            </a:ln>
          </a:top>
          <a:bottom>
            <a:ln>
              <a:noFill/>
            </a:ln>
          </a:bottom>
          <a:insideH>
            <a:ln w="12700" cmpd="sng">
              <a:solidFill>
                <a:schemeClr val="tx1"/>
              </a:solidFill>
            </a:ln>
          </a:insideH>
          <a:insideV>
            <a:ln>
              <a:noFill/>
            </a:ln>
          </a:insideV>
        </a:tcBdr>
        <a:fill>
          <a:noFill/>
        </a:fill>
      </a:tcStyle>
    </a:wholeTbl>
    <a:band1H>
      <a:tcStyle>
        <a:tcBdr/>
        <a:fill>
          <a:no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4056" autoAdjust="0"/>
  </p:normalViewPr>
  <p:slideViewPr>
    <p:cSldViewPr snapToGrid="0" snapToObjects="1">
      <p:cViewPr varScale="1">
        <p:scale>
          <a:sx n="138" d="100"/>
          <a:sy n="138" d="100"/>
        </p:scale>
        <p:origin x="1194" y="102"/>
      </p:cViewPr>
      <p:guideLst>
        <p:guide orient="horz" pos="1621"/>
        <p:guide pos="2880"/>
      </p:guideLst>
    </p:cSldViewPr>
  </p:slideViewPr>
  <p:notesTextViewPr>
    <p:cViewPr>
      <p:scale>
        <a:sx n="3" d="2"/>
        <a:sy n="3" d="2"/>
      </p:scale>
      <p:origin x="0" y="0"/>
    </p:cViewPr>
  </p:notesTextViewPr>
  <p:notesViewPr>
    <p:cSldViewPr snapToGrid="0" snapToObjects="1" showGuides="1">
      <p:cViewPr varScale="1">
        <p:scale>
          <a:sx n="96" d="100"/>
          <a:sy n="96" d="100"/>
        </p:scale>
        <p:origin x="270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7992CFB9-8407-465F-A0AF-C7870A731649}" type="datetimeFigureOut">
              <a:rPr lang="en-US" smtClean="0">
                <a:latin typeface="Arial" panose="020B0604020202020204" pitchFamily="34" charset="0"/>
              </a:rPr>
              <a:t>5/4/2023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F9623973-3BE5-43EE-A7A0-D41DAEEEE617}"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384700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atin typeface="Arial" panose="020B0604020202020204" pitchFamily="34" charset="0"/>
              </a:defRPr>
            </a:lvl1pPr>
          </a:lstStyle>
          <a:p>
            <a:fld id="{7BE71A36-0D75-41B1-8DB6-CA600CD107CA}" type="datetimeFigureOut">
              <a:rPr lang="en-US" smtClean="0"/>
              <a:pPr/>
              <a:t>5/4/2023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atin typeface="Arial" panose="020B0604020202020204" pitchFamily="34" charset="0"/>
              </a:defRPr>
            </a:lvl1pPr>
          </a:lstStyle>
          <a:p>
            <a:fld id="{1D8FC15E-5CEC-4EE4-B1D4-314AA725371E}" type="slidenum">
              <a:rPr lang="en-US" smtClean="0"/>
              <a:pPr/>
              <a:t>‹#›</a:t>
            </a:fld>
            <a:endParaRPr lang="en-US" dirty="0"/>
          </a:p>
        </p:txBody>
      </p:sp>
    </p:spTree>
    <p:extLst>
      <p:ext uri="{BB962C8B-B14F-4D97-AF65-F5344CB8AC3E}">
        <p14:creationId xmlns:p14="http://schemas.microsoft.com/office/powerpoint/2010/main" val="275508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asa.gov/press-release/as-artemis-moves-forward-nasa-picks-spacex-human-lunar-land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endParaRPr lang="en-US" dirty="0"/>
          </a:p>
          <a:p>
            <a:pPr defTabSz="931774">
              <a:defRPr/>
            </a:pPr>
            <a:r>
              <a:rPr lang="en-US" dirty="0"/>
              <a:t>I’m looking to working with you to assess how we can work together to bring Starlink to Utopia, but before we get started wanted to provide you with an overview of SpaceX and how we got here. </a:t>
            </a:r>
          </a:p>
          <a:p>
            <a:pPr defTabSz="931774">
              <a:defRPr/>
            </a:pPr>
            <a:endParaRPr lang="en-US" dirty="0"/>
          </a:p>
          <a:p>
            <a:pPr defTabSz="931774">
              <a:defRPr/>
            </a:pPr>
            <a:r>
              <a:rPr lang="en-US" dirty="0"/>
              <a:t>###</a:t>
            </a:r>
          </a:p>
          <a:p>
            <a:pPr defTabSz="931774">
              <a:defRPr/>
            </a:pPr>
            <a:endParaRPr lang="en-US" dirty="0"/>
          </a:p>
          <a:p>
            <a:r>
              <a:rPr lang="en-US" dirty="0"/>
              <a:t>SpaceX was founded in 2002 by Elon Musk with the goal of making humans a multi-planet species and colonizing Mars. And while that might sound crazy, SpaceX has become the first privately funded rocket company:</a:t>
            </a:r>
          </a:p>
          <a:p>
            <a:pPr marL="174708" indent="-174708">
              <a:buFont typeface="Arial" panose="020B0604020202020204" pitchFamily="34" charset="0"/>
              <a:buChar char="•"/>
            </a:pPr>
            <a:r>
              <a:rPr lang="en-US" dirty="0"/>
              <a:t>to successfully launch, orbit, recover, and reuse a spacecraft, </a:t>
            </a:r>
          </a:p>
          <a:p>
            <a:pPr marL="174708" indent="-174708">
              <a:buFont typeface="Arial" panose="020B0604020202020204" pitchFamily="34" charset="0"/>
              <a:buChar char="•"/>
            </a:pPr>
            <a:r>
              <a:rPr lang="en-US" dirty="0"/>
              <a:t>the first private company to send cargo and astronauts to the International Space Station</a:t>
            </a:r>
          </a:p>
          <a:p>
            <a:pPr marL="174708" indent="-174708">
              <a:buFont typeface="Arial" panose="020B0604020202020204" pitchFamily="34" charset="0"/>
              <a:buChar char="•"/>
            </a:pPr>
            <a:r>
              <a:rPr lang="en-US" dirty="0"/>
              <a:t>and last April NASA </a:t>
            </a:r>
            <a:r>
              <a:rPr lang="en-US" dirty="0">
                <a:hlinkClick r:id="rId3"/>
              </a:rPr>
              <a:t>announced</a:t>
            </a:r>
            <a:r>
              <a:rPr lang="en-US" dirty="0"/>
              <a:t> they have selected SpaceX to land the first astronauts on the Moon since the Apollo program</a:t>
            </a:r>
          </a:p>
          <a:p>
            <a:pPr defTabSz="931774">
              <a:defRPr/>
            </a:pPr>
            <a:endParaRPr lang="en-US" b="1" dirty="0"/>
          </a:p>
        </p:txBody>
      </p:sp>
      <p:sp>
        <p:nvSpPr>
          <p:cNvPr id="4" name="Slide Number Placeholder 3"/>
          <p:cNvSpPr>
            <a:spLocks noGrp="1"/>
          </p:cNvSpPr>
          <p:nvPr>
            <p:ph type="sldNum" sz="quarter" idx="5"/>
          </p:nvPr>
        </p:nvSpPr>
        <p:spPr/>
        <p:txBody>
          <a:bodyPr/>
          <a:lstStyle/>
          <a:p>
            <a:fld id="{1D8FC15E-5CEC-4EE4-B1D4-314AA725371E}" type="slidenum">
              <a:rPr lang="en-US" smtClean="0"/>
              <a:pPr/>
              <a:t>1</a:t>
            </a:fld>
            <a:endParaRPr lang="en-US" dirty="0"/>
          </a:p>
        </p:txBody>
      </p:sp>
    </p:spTree>
    <p:extLst>
      <p:ext uri="{BB962C8B-B14F-4D97-AF65-F5344CB8AC3E}">
        <p14:creationId xmlns:p14="http://schemas.microsoft.com/office/powerpoint/2010/main" val="240247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FC15E-5CEC-4EE4-B1D4-314AA725371E}" type="slidenum">
              <a:rPr lang="en-US" smtClean="0"/>
              <a:pPr/>
              <a:t>3</a:t>
            </a:fld>
            <a:endParaRPr lang="en-US" dirty="0"/>
          </a:p>
        </p:txBody>
      </p:sp>
    </p:spTree>
    <p:extLst>
      <p:ext uri="{BB962C8B-B14F-4D97-AF65-F5344CB8AC3E}">
        <p14:creationId xmlns:p14="http://schemas.microsoft.com/office/powerpoint/2010/main" val="372579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FC15E-5CEC-4EE4-B1D4-314AA725371E}" type="slidenum">
              <a:rPr lang="en-US" smtClean="0"/>
              <a:pPr/>
              <a:t>6</a:t>
            </a:fld>
            <a:endParaRPr lang="en-US" dirty="0"/>
          </a:p>
        </p:txBody>
      </p:sp>
    </p:spTree>
    <p:extLst>
      <p:ext uri="{BB962C8B-B14F-4D97-AF65-F5344CB8AC3E}">
        <p14:creationId xmlns:p14="http://schemas.microsoft.com/office/powerpoint/2010/main" val="74917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Opened our eyes military use</a:t>
            </a:r>
          </a:p>
          <a:p>
            <a:r>
              <a:rPr lang="en-US" dirty="0"/>
              <a:t>Experimenting with US DoD -&gt; Operational use in contested environment</a:t>
            </a:r>
          </a:p>
          <a:p>
            <a:r>
              <a:rPr lang="en-US" dirty="0"/>
              <a:t>Rapid Transition! Form commercial to wartime use</a:t>
            </a:r>
          </a:p>
        </p:txBody>
      </p:sp>
      <p:sp>
        <p:nvSpPr>
          <p:cNvPr id="4" name="Slide Number Placeholder 3"/>
          <p:cNvSpPr>
            <a:spLocks noGrp="1"/>
          </p:cNvSpPr>
          <p:nvPr>
            <p:ph type="sldNum" sz="quarter" idx="5"/>
          </p:nvPr>
        </p:nvSpPr>
        <p:spPr/>
        <p:txBody>
          <a:bodyPr/>
          <a:lstStyle/>
          <a:p>
            <a:fld id="{1D8FC15E-5CEC-4EE4-B1D4-314AA725371E}" type="slidenum">
              <a:rPr lang="en-US" smtClean="0"/>
              <a:pPr/>
              <a:t>8</a:t>
            </a:fld>
            <a:endParaRPr lang="en-US" dirty="0"/>
          </a:p>
        </p:txBody>
      </p:sp>
    </p:spTree>
    <p:extLst>
      <p:ext uri="{BB962C8B-B14F-4D97-AF65-F5344CB8AC3E}">
        <p14:creationId xmlns:p14="http://schemas.microsoft.com/office/powerpoint/2010/main" val="189030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FC15E-5CEC-4EE4-B1D4-314AA725371E}" type="slidenum">
              <a:rPr lang="en-US" smtClean="0"/>
              <a:pPr/>
              <a:t>10</a:t>
            </a:fld>
            <a:endParaRPr lang="en-US" dirty="0"/>
          </a:p>
        </p:txBody>
      </p:sp>
    </p:spTree>
    <p:extLst>
      <p:ext uri="{BB962C8B-B14F-4D97-AF65-F5344CB8AC3E}">
        <p14:creationId xmlns:p14="http://schemas.microsoft.com/office/powerpoint/2010/main" val="191083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Starlink there are really two steps: point the terminal at the sky and plug it in </a:t>
            </a:r>
          </a:p>
          <a:p>
            <a:endParaRPr lang="en-US" dirty="0"/>
          </a:p>
          <a:p>
            <a:r>
              <a:rPr lang="en-US" dirty="0"/>
              <a:t>And the user terminal will </a:t>
            </a:r>
            <a:r>
              <a:rPr lang="en-US" b="0" dirty="0"/>
              <a:t>automatically gimbal to find the satellites that are passing </a:t>
            </a:r>
            <a:r>
              <a:rPr lang="en-US" dirty="0"/>
              <a:t>overhead</a:t>
            </a:r>
          </a:p>
          <a:p>
            <a:endParaRPr lang="en-US" dirty="0"/>
          </a:p>
          <a:p>
            <a:r>
              <a:rPr lang="en-US" dirty="0"/>
              <a:t>The service cost is $99 US Dollars a month which translates to $1 Utopian unicorn and a one time fee of $499 for the user terminal </a:t>
            </a:r>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traditional Wi-Fi model you sometimes need to go to a store to pick up the user terminal and then wait a few days or a week for a technician.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D-DIN" panose="020B050403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D-DIN" panose="020B0504030202030204" pitchFamily="34" charset="0"/>
              </a:rPr>
              <a:t>USD $99/month and $499 (one time fee) for the Starlink kit </a:t>
            </a:r>
          </a:p>
          <a:p>
            <a:endParaRPr lang="en-US" dirty="0"/>
          </a:p>
          <a:p>
            <a:r>
              <a:rPr lang="en-US" dirty="0"/>
              <a:t>SpaceX also designs and manufactures the user terminals at the SpaceX headquarters in California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FC15E-5CEC-4EE4-B1D4-314AA72537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2501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dirty="0"/>
              <a:t>PRESENTATION TITLE</a:t>
            </a:r>
            <a:endParaRPr lang="en-US"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dirty="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dirty="0">
              <a:solidFill>
                <a:schemeClr val="tx2">
                  <a:lumMod val="50000"/>
                  <a:lumOff val="50000"/>
                </a:schemeClr>
              </a:solidFill>
              <a:effectLst/>
              <a:latin typeface="+mj-lt"/>
              <a:ea typeface="+mn-ea"/>
              <a:cs typeface="+mn-cs"/>
            </a:endParaRPr>
          </a:p>
          <a:p>
            <a:r>
              <a:rPr lang="en-US" sz="500" b="0" i="0" u="none" strike="noStrike" kern="1200" dirty="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a:t>
            </a:r>
            <a:r>
              <a:rPr lang="en-US" sz="500" b="0" i="0" u="none" strike="noStrike" kern="1200" dirty="0" err="1">
                <a:solidFill>
                  <a:schemeClr val="tx2">
                    <a:lumMod val="50000"/>
                    <a:lumOff val="50000"/>
                  </a:schemeClr>
                </a:solidFill>
                <a:effectLst/>
                <a:latin typeface="+mj-lt"/>
                <a:ea typeface="+mn-ea"/>
                <a:cs typeface="+mn-cs"/>
              </a:rPr>
              <a:t>i</a:t>
            </a:r>
            <a:r>
              <a:rPr lang="en-US" sz="500" b="0" i="0" u="none" strike="noStrike" kern="1200" dirty="0">
                <a:solidFill>
                  <a:schemeClr val="tx2">
                    <a:lumMod val="50000"/>
                    <a:lumOff val="50000"/>
                  </a:schemeClr>
                </a:solidFill>
                <a:effectLst/>
                <a:latin typeface="+mj-lt"/>
                <a:ea typeface="+mn-ea"/>
                <a:cs typeface="+mn-cs"/>
              </a:rPr>
              <a:t>)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dirty="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dirty="0"/>
              <a:t>Month/Day/Year</a:t>
            </a:r>
          </a:p>
        </p:txBody>
      </p:sp>
    </p:spTree>
    <p:extLst>
      <p:ext uri="{BB962C8B-B14F-4D97-AF65-F5344CB8AC3E}">
        <p14:creationId xmlns:p14="http://schemas.microsoft.com/office/powerpoint/2010/main" val="124860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dirty="0"/>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dirty="0"/>
              <a:t>Total Running Time: XX min XX sec</a:t>
            </a:r>
          </a:p>
        </p:txBody>
      </p:sp>
    </p:spTree>
    <p:extLst>
      <p:ext uri="{BB962C8B-B14F-4D97-AF65-F5344CB8AC3E}">
        <p14:creationId xmlns:p14="http://schemas.microsoft.com/office/powerpoint/2010/main" val="228212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734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17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noChangeArrowheads="1"/>
          </p:cNvSpPr>
          <p:nvPr>
            <p:ph type="dt" sz="half" idx="10"/>
          </p:nvPr>
        </p:nvSpPr>
        <p:spPr>
          <a:xfrm>
            <a:off x="457200" y="4686300"/>
            <a:ext cx="990600" cy="342900"/>
          </a:xfrm>
          <a:prstGeom prst="rect">
            <a:avLst/>
          </a:prstGeom>
          <a:ln/>
        </p:spPr>
        <p:txBody>
          <a:bodyPr/>
          <a:lstStyle>
            <a:lvl1pPr>
              <a:defRPr/>
            </a:lvl1pPr>
          </a:lstStyle>
          <a:p>
            <a:pPr>
              <a:defRPr/>
            </a:pPr>
            <a:endParaRPr lang="en-US" dirty="0"/>
          </a:p>
        </p:txBody>
      </p:sp>
      <p:sp>
        <p:nvSpPr>
          <p:cNvPr id="5" name="Footer Placeholder 4"/>
          <p:cNvSpPr>
            <a:spLocks noGrp="1" noChangeArrowheads="1"/>
          </p:cNvSpPr>
          <p:nvPr>
            <p:ph type="ftr" sz="quarter" idx="11"/>
          </p:nvPr>
        </p:nvSpPr>
        <p:spPr>
          <a:xfrm>
            <a:off x="1143000" y="3371850"/>
            <a:ext cx="4581524" cy="273844"/>
          </a:xfrm>
          <a:prstGeom prst="rect">
            <a:avLst/>
          </a:prstGeom>
          <a:ln/>
        </p:spPr>
        <p:txBody>
          <a:bodyPr/>
          <a:lstStyle>
            <a:lvl1pPr>
              <a:defRPr/>
            </a:lvl1pPr>
          </a:lstStyle>
          <a:p>
            <a:pPr>
              <a:defRPr/>
            </a:pPr>
            <a:endParaRPr lang="en-US" dirty="0"/>
          </a:p>
        </p:txBody>
      </p:sp>
      <p:sp>
        <p:nvSpPr>
          <p:cNvPr id="6" name="Slide Number Placeholder 5"/>
          <p:cNvSpPr>
            <a:spLocks noGrp="1" noChangeArrowheads="1"/>
          </p:cNvSpPr>
          <p:nvPr>
            <p:ph type="sldNum" sz="quarter" idx="12"/>
          </p:nvPr>
        </p:nvSpPr>
        <p:spPr>
          <a:xfrm>
            <a:off x="5495924" y="4762068"/>
            <a:ext cx="752477" cy="273844"/>
          </a:xfrm>
          <a:prstGeom prst="rect">
            <a:avLst/>
          </a:prstGeom>
          <a:ln/>
        </p:spPr>
        <p:txBody>
          <a:bodyPr/>
          <a:lstStyle>
            <a:lvl1pPr>
              <a:defRPr/>
            </a:lvl1pPr>
          </a:lstStyle>
          <a:p>
            <a:pPr>
              <a:defRPr/>
            </a:pPr>
            <a:fld id="{266FC8C5-0D08-4D3D-B93C-2B88CF607BFD}" type="slidenum">
              <a:rPr lang="en-US"/>
              <a:pPr>
                <a:defRPr/>
              </a:pPr>
              <a:t>‹#›</a:t>
            </a:fld>
            <a:endParaRPr lang="en-US" dirty="0"/>
          </a:p>
        </p:txBody>
      </p:sp>
    </p:spTree>
    <p:extLst>
      <p:ext uri="{BB962C8B-B14F-4D97-AF65-F5344CB8AC3E}">
        <p14:creationId xmlns:p14="http://schemas.microsoft.com/office/powerpoint/2010/main" val="1418549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C2B6350-9C1A-334D-833F-088612B360AD}"/>
              </a:ext>
            </a:extLst>
          </p:cNvPr>
          <p:cNvSpPr>
            <a:spLocks noGrp="1"/>
          </p:cNvSpPr>
          <p:nvPr>
            <p:ph type="body" sz="quarter" idx="13" hasCustomPrompt="1"/>
          </p:nvPr>
        </p:nvSpPr>
        <p:spPr>
          <a:xfrm>
            <a:off x="381000" y="2114550"/>
            <a:ext cx="8229600" cy="144780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600" b="1" i="0" cap="all" baseline="0">
                <a:solidFill>
                  <a:schemeClr val="bg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cap="all" baseline="0" dirty="0"/>
              <a:t>PRESENTATION TITLE</a:t>
            </a:r>
            <a:endParaRPr lang="en-US" dirty="0"/>
          </a:p>
        </p:txBody>
      </p:sp>
      <p:pic>
        <p:nvPicPr>
          <p:cNvPr id="9" name="Picture 8">
            <a:extLst>
              <a:ext uri="{FF2B5EF4-FFF2-40B4-BE49-F238E27FC236}">
                <a16:creationId xmlns:a16="http://schemas.microsoft.com/office/drawing/2014/main" id="{4DB971F3-316A-1C4E-BEF6-F4794C8FAC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85750"/>
            <a:ext cx="1638300" cy="222016"/>
          </a:xfrm>
          <a:prstGeom prst="rect">
            <a:avLst/>
          </a:prstGeom>
        </p:spPr>
      </p:pic>
      <p:sp>
        <p:nvSpPr>
          <p:cNvPr id="10" name="TextBox 9">
            <a:extLst>
              <a:ext uri="{FF2B5EF4-FFF2-40B4-BE49-F238E27FC236}">
                <a16:creationId xmlns:a16="http://schemas.microsoft.com/office/drawing/2014/main" id="{F5FF922A-CD05-4049-9C4F-0196352CE020}"/>
              </a:ext>
            </a:extLst>
          </p:cNvPr>
          <p:cNvSpPr txBox="1"/>
          <p:nvPr userDrawn="1"/>
        </p:nvSpPr>
        <p:spPr>
          <a:xfrm>
            <a:off x="381000" y="4400550"/>
            <a:ext cx="8305800" cy="477054"/>
          </a:xfrm>
          <a:prstGeom prst="rect">
            <a:avLst/>
          </a:prstGeom>
          <a:noFill/>
        </p:spPr>
        <p:txBody>
          <a:bodyPr wrap="square" rtlCol="0">
            <a:spAutoFit/>
          </a:bodyPr>
          <a:lstStyle/>
          <a:p>
            <a:r>
              <a:rPr lang="en-US" sz="500" b="0" i="0" u="none" strike="noStrike" kern="1200" dirty="0">
                <a:solidFill>
                  <a:schemeClr val="tx2">
                    <a:lumMod val="50000"/>
                    <a:lumOff val="50000"/>
                  </a:schemeClr>
                </a:solidFill>
                <a:effectLst/>
                <a:latin typeface="+mj-lt"/>
                <a:ea typeface="+mn-ea"/>
                <a:cs typeface="+mn-cs"/>
              </a:rPr>
              <a:t>PROPRIETARY DATA. This document includes data that shall not be disclosed outside the government and shall not be duplicated, used, or disclosed—in whole or in part— beyond its purpose. </a:t>
            </a:r>
          </a:p>
          <a:p>
            <a:endParaRPr lang="en-US" sz="500" b="0" i="0" u="none" strike="noStrike" kern="1200" dirty="0">
              <a:solidFill>
                <a:schemeClr val="tx2">
                  <a:lumMod val="50000"/>
                  <a:lumOff val="50000"/>
                </a:schemeClr>
              </a:solidFill>
              <a:effectLst/>
              <a:latin typeface="+mj-lt"/>
              <a:ea typeface="+mn-ea"/>
              <a:cs typeface="+mn-cs"/>
            </a:endParaRPr>
          </a:p>
          <a:p>
            <a:r>
              <a:rPr lang="en-US" sz="500" b="0" i="0" u="none" strike="noStrike" kern="1200" dirty="0">
                <a:solidFill>
                  <a:schemeClr val="tx2">
                    <a:lumMod val="50000"/>
                    <a:lumOff val="50000"/>
                  </a:schemeClr>
                </a:solidFill>
                <a:effectLst/>
                <a:latin typeface="+mj-lt"/>
                <a:ea typeface="+mn-ea"/>
                <a:cs typeface="+mn-cs"/>
              </a:rPr>
              <a:t>U.S. EXPORT CONTROLLED. This document contains technical data covered by the U.S. Munitions List (USML). Pursuant to the International Traffic in Arms Regulations (ITAR), 22 CFR Parts 120-130, the approval of the Directorate of Defense Trade Controls, U.S. Department of State, must be obtained prior to: (i) sending or taking these data out of the United States in any manner, except by mere travel outside of the United States by a persons whose personal knowledge includes these data; (ii) disclosing (including oral or visual disclosure) or transferring in the United States these data to an embassy, any agency or subdivision of a foreign government; or (iii) disclosing (including oral or visual disclosure) or transferring these data to a foreign person, whether in the United States or abroad.</a:t>
            </a:r>
            <a:endParaRPr lang="en-US" sz="500" b="0" i="0" dirty="0">
              <a:solidFill>
                <a:schemeClr val="tx2">
                  <a:lumMod val="50000"/>
                  <a:lumOff val="50000"/>
                </a:schemeClr>
              </a:solidFill>
              <a:latin typeface="+mj-lt"/>
            </a:endParaRPr>
          </a:p>
        </p:txBody>
      </p:sp>
      <p:sp>
        <p:nvSpPr>
          <p:cNvPr id="3" name="Text Placeholder 2">
            <a:extLst>
              <a:ext uri="{FF2B5EF4-FFF2-40B4-BE49-F238E27FC236}">
                <a16:creationId xmlns:a16="http://schemas.microsoft.com/office/drawing/2014/main" id="{C161C376-50AC-C949-BBCE-CF344683A605}"/>
              </a:ext>
            </a:extLst>
          </p:cNvPr>
          <p:cNvSpPr>
            <a:spLocks noGrp="1"/>
          </p:cNvSpPr>
          <p:nvPr>
            <p:ph type="body" sz="quarter" idx="14" hasCustomPrompt="1"/>
          </p:nvPr>
        </p:nvSpPr>
        <p:spPr>
          <a:xfrm>
            <a:off x="381000" y="1885950"/>
            <a:ext cx="2286000" cy="381000"/>
          </a:xfrm>
          <a:prstGeom prst="rect">
            <a:avLst/>
          </a:prstGeom>
        </p:spPr>
        <p:txBody>
          <a:bodyPr>
            <a:normAutofit/>
          </a:bodyPr>
          <a:lstStyle>
            <a:lvl1pPr marL="0" indent="0">
              <a:buNone/>
              <a:defRPr sz="1400">
                <a:latin typeface="+mj-lt"/>
              </a:defRPr>
            </a:lvl1pPr>
          </a:lstStyle>
          <a:p>
            <a:pPr lvl="0"/>
            <a:r>
              <a:rPr lang="en-US" dirty="0"/>
              <a:t>Month/Day/Year</a:t>
            </a:r>
          </a:p>
        </p:txBody>
      </p:sp>
    </p:spTree>
    <p:extLst>
      <p:ext uri="{BB962C8B-B14F-4D97-AF65-F5344CB8AC3E}">
        <p14:creationId xmlns:p14="http://schemas.microsoft.com/office/powerpoint/2010/main" val="4229266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dirty="0"/>
              <a:t>Click to add an optional subtitle</a:t>
            </a:r>
          </a:p>
        </p:txBody>
      </p:sp>
    </p:spTree>
    <p:extLst>
      <p:ext uri="{BB962C8B-B14F-4D97-AF65-F5344CB8AC3E}">
        <p14:creationId xmlns:p14="http://schemas.microsoft.com/office/powerpoint/2010/main" val="4279421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dirty="0"/>
              <a:t>Click to add text</a:t>
            </a:r>
          </a:p>
        </p:txBody>
      </p:sp>
    </p:spTree>
    <p:extLst>
      <p:ext uri="{BB962C8B-B14F-4D97-AF65-F5344CB8AC3E}">
        <p14:creationId xmlns:p14="http://schemas.microsoft.com/office/powerpoint/2010/main" val="1752999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noFill/>
        </p:spPr>
        <p:txBody>
          <a:bodyPr rIns="137160" anchor="ctr">
            <a:noAutofit/>
          </a:bodyPr>
          <a:lstStyle>
            <a:lvl1pPr marL="0" indent="0" algn="l">
              <a:buNone/>
              <a:defRPr sz="3200" b="1" i="0" baseline="0">
                <a:solidFill>
                  <a:schemeClr val="bg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dirty="0"/>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794143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dirty="0"/>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dirty="0"/>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dirty="0"/>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dirty="0"/>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dirty="0"/>
              <a:t>Bullet item</a:t>
            </a:r>
          </a:p>
          <a:p>
            <a:pPr lvl="2"/>
            <a:r>
              <a:rPr lang="en-US" dirty="0"/>
              <a:t>Bullet item</a:t>
            </a:r>
          </a:p>
          <a:p>
            <a:pPr lvl="2"/>
            <a:r>
              <a:rPr lang="en-US" dirty="0"/>
              <a:t>Bullet item</a:t>
            </a:r>
          </a:p>
        </p:txBody>
      </p:sp>
    </p:spTree>
    <p:extLst>
      <p:ext uri="{BB962C8B-B14F-4D97-AF65-F5344CB8AC3E}">
        <p14:creationId xmlns:p14="http://schemas.microsoft.com/office/powerpoint/2010/main" val="942304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dirty="0"/>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dirty="0"/>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dirty="0"/>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dirty="0"/>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dirty="0"/>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dirty="0"/>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dirty="0"/>
              <a:t>LARGE CAPTION</a:t>
            </a:r>
          </a:p>
        </p:txBody>
      </p:sp>
    </p:spTree>
    <p:extLst>
      <p:ext uri="{BB962C8B-B14F-4D97-AF65-F5344CB8AC3E}">
        <p14:creationId xmlns:p14="http://schemas.microsoft.com/office/powerpoint/2010/main" val="372071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7" hasCustomPrompt="1"/>
          </p:nvPr>
        </p:nvSpPr>
        <p:spPr>
          <a:xfrm>
            <a:off x="457200" y="514350"/>
            <a:ext cx="8229600" cy="228600"/>
          </a:xfrm>
        </p:spPr>
        <p:txBody>
          <a:bodyPr>
            <a:normAutofit/>
          </a:bodyPr>
          <a:lstStyle>
            <a:lvl1pPr marL="0" indent="0">
              <a:buNone/>
              <a:defRPr sz="1600" baseline="0">
                <a:solidFill>
                  <a:schemeClr val="accent1"/>
                </a:solidFill>
              </a:defRPr>
            </a:lvl1pPr>
          </a:lstStyle>
          <a:p>
            <a:pPr lvl="0"/>
            <a:r>
              <a:rPr lang="en-US" dirty="0"/>
              <a:t>Click to add an optional subtitle</a:t>
            </a:r>
          </a:p>
        </p:txBody>
      </p:sp>
    </p:spTree>
    <p:extLst>
      <p:ext uri="{BB962C8B-B14F-4D97-AF65-F5344CB8AC3E}">
        <p14:creationId xmlns:p14="http://schemas.microsoft.com/office/powerpoint/2010/main" val="3037725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dirty="0"/>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5740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Tree>
    <p:extLst>
      <p:ext uri="{BB962C8B-B14F-4D97-AF65-F5344CB8AC3E}">
        <p14:creationId xmlns:p14="http://schemas.microsoft.com/office/powerpoint/2010/main" val="333071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dirty="0"/>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dirty="0"/>
              <a:t>SMALL CAPTION</a:t>
            </a:r>
          </a:p>
        </p:txBody>
      </p:sp>
    </p:spTree>
    <p:extLst>
      <p:ext uri="{BB962C8B-B14F-4D97-AF65-F5344CB8AC3E}">
        <p14:creationId xmlns:p14="http://schemas.microsoft.com/office/powerpoint/2010/main" val="610755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VIDEO: CLICK TO EDIT</a:t>
            </a:r>
          </a:p>
        </p:txBody>
      </p:sp>
      <p:sp>
        <p:nvSpPr>
          <p:cNvPr id="7" name="Media Placeholder 6"/>
          <p:cNvSpPr>
            <a:spLocks noGrp="1"/>
          </p:cNvSpPr>
          <p:nvPr>
            <p:ph type="media" sz="quarter" idx="13" hasCustomPrompt="1"/>
          </p:nvPr>
        </p:nvSpPr>
        <p:spPr>
          <a:xfrm>
            <a:off x="0" y="727710"/>
            <a:ext cx="9144000" cy="3729990"/>
          </a:xfrm>
        </p:spPr>
        <p:txBody>
          <a:bodyPr/>
          <a:lstStyle>
            <a:lvl1pPr marL="457200" indent="-457200">
              <a:buFont typeface="Arial" charset="0"/>
              <a:buChar char="•"/>
              <a:defRPr baseline="0"/>
            </a:lvl1pPr>
          </a:lstStyle>
          <a:p>
            <a:r>
              <a:rPr lang="en-US" dirty="0"/>
              <a:t>Run your screen capture the full width of the slide</a:t>
            </a:r>
          </a:p>
        </p:txBody>
      </p:sp>
      <p:sp>
        <p:nvSpPr>
          <p:cNvPr id="9" name="Text Placeholder 8"/>
          <p:cNvSpPr>
            <a:spLocks noGrp="1"/>
          </p:cNvSpPr>
          <p:nvPr>
            <p:ph type="body" sz="quarter" idx="14" hasCustomPrompt="1"/>
          </p:nvPr>
        </p:nvSpPr>
        <p:spPr>
          <a:xfrm>
            <a:off x="6553203" y="857250"/>
            <a:ext cx="2133599" cy="173124"/>
          </a:xfrm>
        </p:spPr>
        <p:txBody>
          <a:bodyPr>
            <a:noAutofit/>
          </a:bodyPr>
          <a:lstStyle>
            <a:lvl1pPr marL="0" indent="0" algn="r">
              <a:buNone/>
              <a:defRPr sz="900" b="0" baseline="0">
                <a:solidFill>
                  <a:schemeClr val="tx1"/>
                </a:solidFill>
              </a:defRPr>
            </a:lvl1pPr>
            <a:lvl2pPr>
              <a:defRPr sz="900" b="0">
                <a:solidFill>
                  <a:schemeClr val="tx1"/>
                </a:solidFill>
              </a:defRPr>
            </a:lvl2pPr>
            <a:lvl3pPr>
              <a:defRPr sz="900" b="0">
                <a:solidFill>
                  <a:schemeClr val="tx1"/>
                </a:solidFill>
              </a:defRPr>
            </a:lvl3pPr>
            <a:lvl4pPr>
              <a:defRPr sz="900" b="0">
                <a:solidFill>
                  <a:schemeClr val="tx1"/>
                </a:solidFill>
              </a:defRPr>
            </a:lvl4pPr>
            <a:lvl5pPr>
              <a:defRPr sz="900" b="0">
                <a:solidFill>
                  <a:schemeClr val="tx1"/>
                </a:solidFill>
              </a:defRPr>
            </a:lvl5pPr>
          </a:lstStyle>
          <a:p>
            <a:pPr lvl="0"/>
            <a:r>
              <a:rPr lang="en-US" dirty="0"/>
              <a:t>Total Running Time: XX min XX sec</a:t>
            </a:r>
          </a:p>
        </p:txBody>
      </p:sp>
    </p:spTree>
    <p:extLst>
      <p:ext uri="{BB962C8B-B14F-4D97-AF65-F5344CB8AC3E}">
        <p14:creationId xmlns:p14="http://schemas.microsoft.com/office/powerpoint/2010/main" val="2620561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694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972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6820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1" y="2701530"/>
            <a:ext cx="6858000" cy="277009"/>
          </a:xfrm>
        </p:spPr>
        <p:txBody>
          <a:bodyPr/>
          <a:lstStyle>
            <a:lvl1pPr marL="0" indent="0" algn="ctr">
              <a:buNone/>
              <a:defRPr sz="1800"/>
            </a:lvl1pPr>
            <a:lvl2pPr marL="342890" indent="0" algn="ctr">
              <a:buNone/>
              <a:defRPr sz="1500"/>
            </a:lvl2pPr>
            <a:lvl3pPr marL="685778" indent="0" algn="ctr">
              <a:buNone/>
              <a:defRPr sz="1350"/>
            </a:lvl3pPr>
            <a:lvl4pPr marL="1028667" indent="0" algn="ctr">
              <a:buNone/>
              <a:defRPr sz="1200"/>
            </a:lvl4pPr>
            <a:lvl5pPr marL="1371556" indent="0" algn="ctr">
              <a:buNone/>
              <a:defRPr sz="1200"/>
            </a:lvl5pPr>
            <a:lvl6pPr marL="1714445" indent="0" algn="ctr">
              <a:buNone/>
              <a:defRPr sz="1200"/>
            </a:lvl6pPr>
            <a:lvl7pPr marL="2057334" indent="0" algn="ctr">
              <a:buNone/>
              <a:defRPr sz="1200"/>
            </a:lvl7pPr>
            <a:lvl8pPr marL="2400224" indent="0" algn="ctr">
              <a:buNone/>
              <a:defRPr sz="1200"/>
            </a:lvl8pPr>
            <a:lvl9pPr marL="2743112"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6B890825-7C69-4FB2-84E1-81D512055CD2}" type="datetimeFigureOut">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216AAF-39F9-4A46-AFD2-83431707E8A6}" type="slidenum">
              <a:rPr lang="en-US" smtClean="0"/>
              <a:t>‹#›</a:t>
            </a:fld>
            <a:endParaRPr lang="en-US" dirty="0"/>
          </a:p>
        </p:txBody>
      </p:sp>
    </p:spTree>
    <p:extLst>
      <p:ext uri="{BB962C8B-B14F-4D97-AF65-F5344CB8AC3E}">
        <p14:creationId xmlns:p14="http://schemas.microsoft.com/office/powerpoint/2010/main" val="1911903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4pPr marL="1262063" indent="-177800">
              <a:tabLs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311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aragraph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
        <p:nvSpPr>
          <p:cNvPr id="7" name="Text Placeholder 6"/>
          <p:cNvSpPr>
            <a:spLocks noGrp="1"/>
          </p:cNvSpPr>
          <p:nvPr>
            <p:ph type="body" sz="quarter" idx="13" hasCustomPrompt="1"/>
          </p:nvPr>
        </p:nvSpPr>
        <p:spPr>
          <a:xfrm>
            <a:off x="457200" y="857250"/>
            <a:ext cx="8229600" cy="3714750"/>
          </a:xfrm>
        </p:spPr>
        <p:txBody>
          <a:bodyPr/>
          <a:lstStyle>
            <a:lvl1pPr marL="0" indent="0">
              <a:buNone/>
              <a:defRPr>
                <a:solidFill>
                  <a:schemeClr val="tx1"/>
                </a:solidFill>
              </a:defRPr>
            </a:lvl1pPr>
          </a:lstStyle>
          <a:p>
            <a:pPr lvl="0"/>
            <a:r>
              <a:rPr lang="en-US" dirty="0"/>
              <a:t>Click to add text</a:t>
            </a:r>
          </a:p>
        </p:txBody>
      </p:sp>
    </p:spTree>
    <p:extLst>
      <p:ext uri="{BB962C8B-B14F-4D97-AF65-F5344CB8AC3E}">
        <p14:creationId xmlns:p14="http://schemas.microsoft.com/office/powerpoint/2010/main" val="384237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jor Section Break">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81000" y="2038350"/>
            <a:ext cx="8305800" cy="1087040"/>
          </a:xfrm>
          <a:solidFill>
            <a:schemeClr val="bg1">
              <a:alpha val="79000"/>
            </a:schemeClr>
          </a:solidFill>
        </p:spPr>
        <p:txBody>
          <a:bodyPr rIns="137160" anchor="ctr">
            <a:noAutofit/>
          </a:bodyPr>
          <a:lstStyle>
            <a:lvl1pPr marL="0" indent="0" algn="l">
              <a:buNone/>
              <a:defRPr sz="3200" b="1" i="0" baseline="0">
                <a:solidFill>
                  <a:schemeClr val="tx1"/>
                </a:solidFill>
                <a:latin typeface="Arial" panose="020B0604020202020204" pitchFamily="34" charset="0"/>
                <a:cs typeface="Arial" panose="020B0604020202020204" pitchFamily="34" charset="0"/>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dirty="0"/>
              <a:t>SECTION DIVIDER</a:t>
            </a:r>
          </a:p>
        </p:txBody>
      </p:sp>
      <p:pic>
        <p:nvPicPr>
          <p:cNvPr id="4" name="Picture 3">
            <a:extLst>
              <a:ext uri="{FF2B5EF4-FFF2-40B4-BE49-F238E27FC236}">
                <a16:creationId xmlns:a16="http://schemas.microsoft.com/office/drawing/2014/main" id="{5017E983-9EAC-344E-BD55-03087E4DD3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Tree>
    <p:extLst>
      <p:ext uri="{BB962C8B-B14F-4D97-AF65-F5344CB8AC3E}">
        <p14:creationId xmlns:p14="http://schemas.microsoft.com/office/powerpoint/2010/main" val="106583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l/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
        <p:nvSpPr>
          <p:cNvPr id="6" name="Picture Placeholder 5"/>
          <p:cNvSpPr>
            <a:spLocks noGrp="1"/>
          </p:cNvSpPr>
          <p:nvPr>
            <p:ph type="pic" sz="quarter" idx="11" hasCustomPrompt="1"/>
          </p:nvPr>
        </p:nvSpPr>
        <p:spPr>
          <a:xfrm>
            <a:off x="1219200" y="2014538"/>
            <a:ext cx="2743200" cy="2628900"/>
          </a:xfrm>
        </p:spPr>
        <p:txBody>
          <a:bodyPr>
            <a:normAutofit/>
          </a:bodyPr>
          <a:lstStyle>
            <a:lvl1pPr>
              <a:defRPr sz="1400"/>
            </a:lvl1pPr>
          </a:lstStyle>
          <a:p>
            <a:r>
              <a:rPr lang="en-US" dirty="0"/>
              <a:t>Use the “crop” tool to center your image within this box</a:t>
            </a:r>
          </a:p>
        </p:txBody>
      </p:sp>
      <p:sp>
        <p:nvSpPr>
          <p:cNvPr id="12" name="Picture Placeholder 11"/>
          <p:cNvSpPr>
            <a:spLocks noGrp="1"/>
          </p:cNvSpPr>
          <p:nvPr>
            <p:ph type="pic" sz="quarter" idx="13" hasCustomPrompt="1"/>
          </p:nvPr>
        </p:nvSpPr>
        <p:spPr>
          <a:xfrm>
            <a:off x="5181600" y="2014538"/>
            <a:ext cx="2743200" cy="2628900"/>
          </a:xfrm>
        </p:spPr>
        <p:txBody>
          <a:bodyPr>
            <a:normAutofit/>
          </a:bodyPr>
          <a:lstStyle>
            <a:lvl1pPr>
              <a:defRPr sz="1400" baseline="0"/>
            </a:lvl1pPr>
          </a:lstStyle>
          <a:p>
            <a:r>
              <a:rPr lang="en-US" dirty="0"/>
              <a:t>Use the “crop” tool to center your image within this box</a:t>
            </a:r>
          </a:p>
        </p:txBody>
      </p:sp>
      <p:sp>
        <p:nvSpPr>
          <p:cNvPr id="14" name="Text Placeholder 13"/>
          <p:cNvSpPr>
            <a:spLocks noGrp="1"/>
          </p:cNvSpPr>
          <p:nvPr>
            <p:ph type="body" sz="quarter" idx="14" hasCustomPrompt="1"/>
          </p:nvPr>
        </p:nvSpPr>
        <p:spPr>
          <a:xfrm>
            <a:off x="1219200" y="1657351"/>
            <a:ext cx="2743200" cy="357188"/>
          </a:xfrm>
        </p:spPr>
        <p:txBody>
          <a:bodyPr>
            <a:normAutofit/>
          </a:bodyPr>
          <a:lstStyle>
            <a:lvl1pPr marL="0" indent="0" algn="ctr">
              <a:buNone/>
              <a:defRPr sz="1600" b="1" baseline="0"/>
            </a:lvl1pPr>
          </a:lstStyle>
          <a:p>
            <a:pPr lvl="0"/>
            <a:r>
              <a:rPr lang="en-US" dirty="0"/>
              <a:t>LARGE CAPTION</a:t>
            </a:r>
          </a:p>
        </p:txBody>
      </p:sp>
      <p:sp>
        <p:nvSpPr>
          <p:cNvPr id="15" name="Text Placeholder 13"/>
          <p:cNvSpPr>
            <a:spLocks noGrp="1"/>
          </p:cNvSpPr>
          <p:nvPr>
            <p:ph type="body" sz="quarter" idx="15" hasCustomPrompt="1"/>
          </p:nvPr>
        </p:nvSpPr>
        <p:spPr>
          <a:xfrm>
            <a:off x="5181600" y="1657351"/>
            <a:ext cx="2743200" cy="357188"/>
          </a:xfrm>
        </p:spPr>
        <p:txBody>
          <a:bodyPr>
            <a:normAutofit/>
          </a:bodyPr>
          <a:lstStyle>
            <a:lvl1pPr marL="0" indent="0" algn="ctr">
              <a:buNone/>
              <a:defRPr sz="1600" b="1" baseline="0"/>
            </a:lvl1pPr>
          </a:lstStyle>
          <a:p>
            <a:pPr lvl="0"/>
            <a:r>
              <a:rPr lang="en-US" dirty="0"/>
              <a:t>LARGE CAPTION</a:t>
            </a:r>
          </a:p>
        </p:txBody>
      </p:sp>
      <p:sp>
        <p:nvSpPr>
          <p:cNvPr id="4" name="Text Placeholder 3"/>
          <p:cNvSpPr>
            <a:spLocks noGrp="1"/>
          </p:cNvSpPr>
          <p:nvPr>
            <p:ph type="body" sz="quarter" idx="16" hasCustomPrompt="1"/>
          </p:nvPr>
        </p:nvSpPr>
        <p:spPr>
          <a:xfrm>
            <a:off x="457200" y="857250"/>
            <a:ext cx="8229600" cy="800100"/>
          </a:xfrm>
        </p:spPr>
        <p:txBody>
          <a:bodyPr/>
          <a:lstStyle>
            <a:lvl3pPr marL="228600" indent="-228600">
              <a:defRPr baseline="0"/>
            </a:lvl3pPr>
          </a:lstStyle>
          <a:p>
            <a:pPr lvl="2"/>
            <a:r>
              <a:rPr lang="en-US" dirty="0"/>
              <a:t>Bullet item</a:t>
            </a:r>
          </a:p>
          <a:p>
            <a:pPr lvl="2"/>
            <a:r>
              <a:rPr lang="en-US" dirty="0"/>
              <a:t>Bullet item</a:t>
            </a:r>
          </a:p>
          <a:p>
            <a:pPr lvl="2"/>
            <a:r>
              <a:rPr lang="en-US" dirty="0"/>
              <a:t>Bullet item</a:t>
            </a:r>
          </a:p>
        </p:txBody>
      </p:sp>
    </p:spTree>
    <p:extLst>
      <p:ext uri="{BB962C8B-B14F-4D97-AF65-F5344CB8AC3E}">
        <p14:creationId xmlns:p14="http://schemas.microsoft.com/office/powerpoint/2010/main" val="114455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s with Large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dirty="0"/>
              <a:t>CLICK TO EDIT</a:t>
            </a:r>
          </a:p>
        </p:txBody>
      </p:sp>
      <p:sp>
        <p:nvSpPr>
          <p:cNvPr id="7" name="Picture Placeholder 6"/>
          <p:cNvSpPr>
            <a:spLocks noGrp="1"/>
          </p:cNvSpPr>
          <p:nvPr>
            <p:ph type="pic" sz="quarter" idx="13" hasCustomPrompt="1"/>
          </p:nvPr>
        </p:nvSpPr>
        <p:spPr>
          <a:xfrm>
            <a:off x="457200" y="1247774"/>
            <a:ext cx="2560320" cy="3228975"/>
          </a:xfrm>
        </p:spPr>
        <p:txBody>
          <a:bodyPr>
            <a:normAutofit/>
          </a:bodyPr>
          <a:lstStyle>
            <a:lvl1pPr>
              <a:defRPr sz="1400" baseline="0"/>
            </a:lvl1pPr>
          </a:lstStyle>
          <a:p>
            <a:r>
              <a:rPr lang="en-US" dirty="0"/>
              <a:t>Use the “crop” tool to center your image within this box</a:t>
            </a:r>
          </a:p>
        </p:txBody>
      </p:sp>
      <p:sp>
        <p:nvSpPr>
          <p:cNvPr id="13" name="Text Placeholder 12"/>
          <p:cNvSpPr>
            <a:spLocks noGrp="1"/>
          </p:cNvSpPr>
          <p:nvPr>
            <p:ph type="body" sz="quarter" idx="16" hasCustomPrompt="1"/>
          </p:nvPr>
        </p:nvSpPr>
        <p:spPr>
          <a:xfrm>
            <a:off x="457200" y="857251"/>
            <a:ext cx="2560320" cy="390525"/>
          </a:xfrm>
        </p:spPr>
        <p:txBody>
          <a:bodyPr>
            <a:normAutofit/>
          </a:bodyPr>
          <a:lstStyle>
            <a:lvl1pPr marL="0" indent="0" algn="ctr">
              <a:buNone/>
              <a:defRPr sz="1600" b="1" baseline="0">
                <a:latin typeface="+mj-lt"/>
              </a:defRPr>
            </a:lvl1pPr>
          </a:lstStyle>
          <a:p>
            <a:pPr lvl="0"/>
            <a:r>
              <a:rPr lang="en-US" dirty="0"/>
              <a:t>LARGE CAPTION</a:t>
            </a:r>
          </a:p>
        </p:txBody>
      </p:sp>
      <p:sp>
        <p:nvSpPr>
          <p:cNvPr id="14" name="Picture Placeholder 6">
            <a:extLst>
              <a:ext uri="{FF2B5EF4-FFF2-40B4-BE49-F238E27FC236}">
                <a16:creationId xmlns:a16="http://schemas.microsoft.com/office/drawing/2014/main" id="{F29E66E9-926A-0D47-B8C3-9669D73ACB0E}"/>
              </a:ext>
            </a:extLst>
          </p:cNvPr>
          <p:cNvSpPr>
            <a:spLocks noGrp="1"/>
          </p:cNvSpPr>
          <p:nvPr>
            <p:ph type="pic" sz="quarter" idx="18" hasCustomPrompt="1"/>
          </p:nvPr>
        </p:nvSpPr>
        <p:spPr>
          <a:xfrm>
            <a:off x="3307080" y="1247775"/>
            <a:ext cx="2560320" cy="3228975"/>
          </a:xfrm>
        </p:spPr>
        <p:txBody>
          <a:bodyPr>
            <a:normAutofit/>
          </a:bodyPr>
          <a:lstStyle>
            <a:lvl1pPr>
              <a:defRPr sz="1400" baseline="0"/>
            </a:lvl1pPr>
          </a:lstStyle>
          <a:p>
            <a:r>
              <a:rPr lang="en-US" dirty="0"/>
              <a:t>Use the “crop” tool to center your image within this box</a:t>
            </a:r>
          </a:p>
        </p:txBody>
      </p:sp>
      <p:sp>
        <p:nvSpPr>
          <p:cNvPr id="15" name="Text Placeholder 12">
            <a:extLst>
              <a:ext uri="{FF2B5EF4-FFF2-40B4-BE49-F238E27FC236}">
                <a16:creationId xmlns:a16="http://schemas.microsoft.com/office/drawing/2014/main" id="{E0E4EB72-E6BB-B442-900D-129AFD22F86F}"/>
              </a:ext>
            </a:extLst>
          </p:cNvPr>
          <p:cNvSpPr>
            <a:spLocks noGrp="1"/>
          </p:cNvSpPr>
          <p:nvPr>
            <p:ph type="body" sz="quarter" idx="19" hasCustomPrompt="1"/>
          </p:nvPr>
        </p:nvSpPr>
        <p:spPr>
          <a:xfrm>
            <a:off x="3307080" y="857252"/>
            <a:ext cx="2560320" cy="390525"/>
          </a:xfrm>
        </p:spPr>
        <p:txBody>
          <a:bodyPr>
            <a:normAutofit/>
          </a:bodyPr>
          <a:lstStyle>
            <a:lvl1pPr marL="0" indent="0" algn="ctr">
              <a:buNone/>
              <a:defRPr sz="1600" b="1" baseline="0">
                <a:latin typeface="+mj-lt"/>
              </a:defRPr>
            </a:lvl1pPr>
          </a:lstStyle>
          <a:p>
            <a:pPr lvl="0"/>
            <a:r>
              <a:rPr lang="en-US" dirty="0"/>
              <a:t>LARGE CAPTION</a:t>
            </a:r>
          </a:p>
        </p:txBody>
      </p:sp>
      <p:sp>
        <p:nvSpPr>
          <p:cNvPr id="17" name="Picture Placeholder 6">
            <a:extLst>
              <a:ext uri="{FF2B5EF4-FFF2-40B4-BE49-F238E27FC236}">
                <a16:creationId xmlns:a16="http://schemas.microsoft.com/office/drawing/2014/main" id="{81401716-CA6E-5B41-B163-F3C8C140A3FE}"/>
              </a:ext>
            </a:extLst>
          </p:cNvPr>
          <p:cNvSpPr>
            <a:spLocks noGrp="1"/>
          </p:cNvSpPr>
          <p:nvPr>
            <p:ph type="pic" sz="quarter" idx="20" hasCustomPrompt="1"/>
          </p:nvPr>
        </p:nvSpPr>
        <p:spPr>
          <a:xfrm>
            <a:off x="6126480" y="1247775"/>
            <a:ext cx="2560320" cy="3228975"/>
          </a:xfrm>
        </p:spPr>
        <p:txBody>
          <a:bodyPr>
            <a:normAutofit/>
          </a:bodyPr>
          <a:lstStyle>
            <a:lvl1pPr>
              <a:defRPr sz="1400" baseline="0"/>
            </a:lvl1pPr>
          </a:lstStyle>
          <a:p>
            <a:r>
              <a:rPr lang="en-US" dirty="0"/>
              <a:t>Use the “crop” tool to center your image within this box</a:t>
            </a:r>
          </a:p>
        </p:txBody>
      </p:sp>
      <p:sp>
        <p:nvSpPr>
          <p:cNvPr id="19" name="Text Placeholder 12">
            <a:extLst>
              <a:ext uri="{FF2B5EF4-FFF2-40B4-BE49-F238E27FC236}">
                <a16:creationId xmlns:a16="http://schemas.microsoft.com/office/drawing/2014/main" id="{A29B749F-0D59-864C-B139-68431B003133}"/>
              </a:ext>
            </a:extLst>
          </p:cNvPr>
          <p:cNvSpPr>
            <a:spLocks noGrp="1"/>
          </p:cNvSpPr>
          <p:nvPr>
            <p:ph type="body" sz="quarter" idx="21" hasCustomPrompt="1"/>
          </p:nvPr>
        </p:nvSpPr>
        <p:spPr>
          <a:xfrm>
            <a:off x="6126480" y="857252"/>
            <a:ext cx="2560320" cy="390525"/>
          </a:xfrm>
        </p:spPr>
        <p:txBody>
          <a:bodyPr>
            <a:normAutofit/>
          </a:bodyPr>
          <a:lstStyle>
            <a:lvl1pPr marL="0" indent="0" algn="ctr">
              <a:buNone/>
              <a:defRPr sz="1600" b="1" baseline="0">
                <a:latin typeface="+mj-lt"/>
              </a:defRPr>
            </a:lvl1pPr>
          </a:lstStyle>
          <a:p>
            <a:pPr lvl="0"/>
            <a:r>
              <a:rPr lang="en-US" dirty="0"/>
              <a:t>LARGE CAPTION</a:t>
            </a:r>
          </a:p>
        </p:txBody>
      </p:sp>
    </p:spTree>
    <p:extLst>
      <p:ext uri="{BB962C8B-B14F-4D97-AF65-F5344CB8AC3E}">
        <p14:creationId xmlns:p14="http://schemas.microsoft.com/office/powerpoint/2010/main" val="128289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0760"/>
            <a:ext cx="8229600" cy="562191"/>
          </a:xfrm>
        </p:spPr>
        <p:txBody>
          <a:bodyPr/>
          <a:lstStyle/>
          <a:p>
            <a:r>
              <a:rPr lang="en-US" dirty="0"/>
              <a:t>CLICK TO EDIT</a:t>
            </a:r>
          </a:p>
        </p:txBody>
      </p:sp>
      <p:sp>
        <p:nvSpPr>
          <p:cNvPr id="3" name="Content Placeholder 2"/>
          <p:cNvSpPr>
            <a:spLocks noGrp="1"/>
          </p:cNvSpPr>
          <p:nvPr>
            <p:ph sz="half" idx="1" hasCustomPrompt="1"/>
          </p:nvPr>
        </p:nvSpPr>
        <p:spPr>
          <a:xfrm>
            <a:off x="4572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90613" indent="-179388">
              <a:tabLst/>
              <a:defRPr sz="14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4800600" y="857251"/>
            <a:ext cx="3886200" cy="3619499"/>
          </a:xfrm>
        </p:spPr>
        <p:txBody>
          <a:bodyPr/>
          <a:lstStyle>
            <a:lvl1pPr>
              <a:defRPr sz="1800">
                <a:solidFill>
                  <a:schemeClr val="tx1"/>
                </a:solidFill>
              </a:defRPr>
            </a:lvl1pPr>
            <a:lvl2pPr marL="458788" indent="-173038">
              <a:tabLst/>
              <a:defRPr sz="1400"/>
            </a:lvl2pPr>
            <a:lvl3pPr marL="746125" indent="-173038">
              <a:tabLst/>
              <a:defRPr sz="1400"/>
            </a:lvl3pPr>
            <a:lvl4pPr marL="1033463" indent="-179388">
              <a:tabLst/>
              <a:defRPr sz="14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065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Mark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Tree>
    <p:extLst>
      <p:ext uri="{BB962C8B-B14F-4D97-AF65-F5344CB8AC3E}">
        <p14:creationId xmlns:p14="http://schemas.microsoft.com/office/powerpoint/2010/main" val="407117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Small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a:t>
            </a:r>
          </a:p>
        </p:txBody>
      </p:sp>
      <p:sp>
        <p:nvSpPr>
          <p:cNvPr id="7" name="Picture Placeholder 6"/>
          <p:cNvSpPr>
            <a:spLocks noGrp="1"/>
          </p:cNvSpPr>
          <p:nvPr>
            <p:ph type="pic" sz="quarter" idx="13" hasCustomPrompt="1"/>
          </p:nvPr>
        </p:nvSpPr>
        <p:spPr>
          <a:xfrm>
            <a:off x="457200" y="857250"/>
            <a:ext cx="6629400" cy="3619500"/>
          </a:xfrm>
        </p:spPr>
        <p:txBody>
          <a:bodyPr/>
          <a:lstStyle>
            <a:lvl1pPr>
              <a:defRPr/>
            </a:lvl1pPr>
          </a:lstStyle>
          <a:p>
            <a:r>
              <a:rPr lang="en-US" dirty="0"/>
              <a:t>Use the “crop” tool to center your image within this box</a:t>
            </a:r>
          </a:p>
        </p:txBody>
      </p:sp>
      <p:sp>
        <p:nvSpPr>
          <p:cNvPr id="9" name="Text Placeholder 8"/>
          <p:cNvSpPr>
            <a:spLocks noGrp="1"/>
          </p:cNvSpPr>
          <p:nvPr>
            <p:ph type="body" sz="quarter" idx="14" hasCustomPrompt="1"/>
          </p:nvPr>
        </p:nvSpPr>
        <p:spPr>
          <a:xfrm>
            <a:off x="7239000" y="854528"/>
            <a:ext cx="1447800" cy="3622222"/>
          </a:xfrm>
        </p:spPr>
        <p:txBody>
          <a:bodyPr>
            <a:noAutofit/>
          </a:bodyPr>
          <a:lstStyle>
            <a:lvl1pPr marL="0" indent="0">
              <a:buNone/>
              <a:defRPr sz="1400" b="1"/>
            </a:lvl1pPr>
            <a:lvl2pPr>
              <a:defRPr sz="1600" b="1"/>
            </a:lvl2pPr>
            <a:lvl3pPr>
              <a:defRPr sz="1600" b="1"/>
            </a:lvl3pPr>
            <a:lvl4pPr>
              <a:defRPr sz="1400" b="1"/>
            </a:lvl4pPr>
            <a:lvl5pPr>
              <a:defRPr sz="1200" b="1"/>
            </a:lvl5pPr>
          </a:lstStyle>
          <a:p>
            <a:pPr lvl="0"/>
            <a:r>
              <a:rPr lang="en-US" dirty="0"/>
              <a:t>SMALL CAPTION</a:t>
            </a:r>
          </a:p>
        </p:txBody>
      </p:sp>
    </p:spTree>
    <p:extLst>
      <p:ext uri="{BB962C8B-B14F-4D97-AF65-F5344CB8AC3E}">
        <p14:creationId xmlns:p14="http://schemas.microsoft.com/office/powerpoint/2010/main" val="415521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1.xml"/><Relationship Id="rId3" Type="http://schemas.openxmlformats.org/officeDocument/2006/relationships/slideLayout" Target="../slideLayouts/slideLayout16.xml"/><Relationship Id="rId21" Type="http://schemas.openxmlformats.org/officeDocument/2006/relationships/image" Target="../media/image3.emf"/><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vmlDrawing" Target="../drawings/vmlDrawing1.vml"/><Relationship Id="rId2" Type="http://schemas.openxmlformats.org/officeDocument/2006/relationships/slideLayout" Target="../slideLayouts/slideLayout15.xml"/><Relationship Id="rId16" Type="http://schemas.openxmlformats.org/officeDocument/2006/relationships/theme" Target="../theme/theme2.xml"/><Relationship Id="rId20"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ags" Target="../tags/tag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p:spPr>
      </p:pic>
      <p:sp>
        <p:nvSpPr>
          <p:cNvPr id="6" name="Footer Placeholder 4">
            <a:extLst>
              <a:ext uri="{FF2B5EF4-FFF2-40B4-BE49-F238E27FC236}">
                <a16:creationId xmlns:a16="http://schemas.microsoft.com/office/drawing/2014/main" id="{97886143-1D5B-2048-8328-61BFB0D9F8C5}"/>
              </a:ext>
            </a:extLst>
          </p:cNvPr>
          <p:cNvSpPr txBox="1">
            <a:spLocks/>
          </p:cNvSpPr>
          <p:nvPr userDrawn="1"/>
        </p:nvSpPr>
        <p:spPr>
          <a:xfrm>
            <a:off x="914400" y="4781550"/>
            <a:ext cx="7467600" cy="152399"/>
          </a:xfrm>
          <a:prstGeom prst="rect">
            <a:avLst/>
          </a:prstGeom>
        </p:spPr>
        <p:txBody>
          <a:bodyPr vert="horz" lIns="91440" tIns="45720" rIns="91440" bIns="45720" rtlCol="0" anchor="t"/>
          <a:lstStyle>
            <a:defPPr>
              <a:defRPr lang="en-US"/>
            </a:defPPr>
            <a:lvl1pPr marL="0" algn="ctr" defTabSz="914400" rtl="0" eaLnBrk="1" latinLnBrk="0" hangingPunct="1">
              <a:defRPr sz="700" kern="1200">
                <a:solidFill>
                  <a:schemeClr val="tx1">
                    <a:tint val="75000"/>
                  </a:schemeClr>
                </a:solidFill>
                <a:latin typeface="DINPro" panose="020B0504020101020102"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 dirty="0">
                <a:solidFill>
                  <a:schemeClr val="bg1"/>
                </a:solidFill>
                <a:latin typeface="+mj-lt"/>
              </a:rPr>
              <a:t>SPACEX PROPRIETARY DATA. U.S. EXPORT CONTROLLED..</a:t>
            </a:r>
          </a:p>
        </p:txBody>
      </p:sp>
    </p:spTree>
    <p:extLst>
      <p:ext uri="{BB962C8B-B14F-4D97-AF65-F5344CB8AC3E}">
        <p14:creationId xmlns:p14="http://schemas.microsoft.com/office/powerpoint/2010/main" val="2374605052"/>
      </p:ext>
    </p:extLst>
  </p:cSld>
  <p:clrMap bg1="lt1" tx1="dk1" bg2="lt2" tx2="dk2" accent1="accent1" accent2="accent2" accent3="accent3" accent4="accent4" accent5="accent5" accent6="accent6" hlink="hlink" folHlink="folHlink"/>
  <p:sldLayoutIdLst>
    <p:sldLayoutId id="2147483883" r:id="rId1"/>
    <p:sldLayoutId id="2147483956"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60" r:id="rId13"/>
  </p:sldLayoutIdLst>
  <p:hf hdr="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8"/>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59" name="think-cell Slide" r:id="rId20" imgW="282" imgH="282" progId="TCLayout.ActiveDocument.1">
                  <p:embed/>
                </p:oleObj>
              </mc:Choice>
              <mc:Fallback>
                <p:oleObj name="think-cell Slide" r:id="rId20" imgW="282" imgH="282" progId="TCLayout.ActiveDocument.1">
                  <p:embed/>
                  <p:pic>
                    <p:nvPicPr>
                      <p:cNvPr id="5" name="Object 4" hidden="1"/>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19"/>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457200" y="130630"/>
            <a:ext cx="8229600" cy="61232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457200" y="857251"/>
            <a:ext cx="8229600" cy="3737372"/>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23B2D798-80E3-D141-BFB4-0E894833745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57200" y="4781550"/>
            <a:ext cx="355398" cy="145423"/>
          </a:xfrm>
          <a:prstGeom prst="rect">
            <a:avLst/>
          </a:prstGeom>
          <a:noFill/>
        </p:spPr>
      </p:pic>
    </p:spTree>
    <p:extLst>
      <p:ext uri="{BB962C8B-B14F-4D97-AF65-F5344CB8AC3E}">
        <p14:creationId xmlns:p14="http://schemas.microsoft.com/office/powerpoint/2010/main" val="369722853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Lst>
  <p:hf hdr="0"/>
  <p:txStyles>
    <p:titleStyle>
      <a:lvl1pPr algn="l" defTabSz="914400" rtl="0" eaLnBrk="1" latinLnBrk="0" hangingPunct="1">
        <a:spcBef>
          <a:spcPct val="0"/>
        </a:spcBef>
        <a:buNone/>
        <a:defRPr sz="2000" b="1" i="0" kern="1200">
          <a:solidFill>
            <a:schemeClr val="bg1"/>
          </a:solidFill>
          <a:latin typeface="Arial" panose="020B0604020202020204" pitchFamily="34" charset="0"/>
          <a:ea typeface="+mj-ea"/>
          <a:cs typeface="Arial" panose="020B0604020202020204" pitchFamily="34" charset="0"/>
        </a:defRPr>
      </a:lvl1pPr>
    </p:titleStyle>
    <p:body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bg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hyperlink" Target="mailto:Erica.Myers@spacex.com" TargetMode="External"/><Relationship Id="rId2" Type="http://schemas.openxmlformats.org/officeDocument/2006/relationships/hyperlink" Target="mailto:Candace.Lee@spacex.com" TargetMode="Externa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97886143-1D5B-2048-8328-61BFB0D9F8C5}"/>
              </a:ext>
            </a:extLst>
          </p:cNvPr>
          <p:cNvSpPr txBox="1">
            <a:spLocks/>
          </p:cNvSpPr>
          <p:nvPr/>
        </p:nvSpPr>
        <p:spPr>
          <a:xfrm>
            <a:off x="838200" y="4796792"/>
            <a:ext cx="7467600" cy="152399"/>
          </a:xfrm>
          <a:prstGeom prst="rect">
            <a:avLst/>
          </a:prstGeom>
          <a:noFill/>
        </p:spPr>
        <p:txBody>
          <a:bodyPr vert="horz" lIns="91440" tIns="45720" rIns="91440" bIns="4572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r>
              <a:rPr lang="en-US" sz="550" dirty="0">
                <a:solidFill>
                  <a:prstClr val="white"/>
                </a:solidFill>
                <a:latin typeface="Arial"/>
              </a:rPr>
              <a:t>SpaceX Proprietary and Competition Sensitive: Not for Distribution</a:t>
            </a:r>
          </a:p>
        </p:txBody>
      </p:sp>
      <p:grpSp>
        <p:nvGrpSpPr>
          <p:cNvPr id="2" name="Group 1">
            <a:extLst>
              <a:ext uri="{FF2B5EF4-FFF2-40B4-BE49-F238E27FC236}">
                <a16:creationId xmlns:a16="http://schemas.microsoft.com/office/drawing/2014/main" id="{40865D66-4188-014E-83E6-DB8D7ECCA800}"/>
              </a:ext>
            </a:extLst>
          </p:cNvPr>
          <p:cNvGrpSpPr/>
          <p:nvPr/>
        </p:nvGrpSpPr>
        <p:grpSpPr>
          <a:xfrm flipH="1">
            <a:off x="0" y="0"/>
            <a:ext cx="9144000" cy="5372100"/>
            <a:chOff x="0" y="14638"/>
            <a:chExt cx="9144000" cy="5143500"/>
          </a:xfrm>
        </p:grpSpPr>
        <p:pic>
          <p:nvPicPr>
            <p:cNvPr id="11" name="Picture 10">
              <a:extLst>
                <a:ext uri="{FF2B5EF4-FFF2-40B4-BE49-F238E27FC236}">
                  <a16:creationId xmlns:a16="http://schemas.microsoft.com/office/drawing/2014/main" id="{A33F8DA9-CAD8-8847-9499-680BBDFD82F4}"/>
                </a:ext>
              </a:extLst>
            </p:cNvPr>
            <p:cNvPicPr>
              <a:picLocks noChangeAspect="1"/>
            </p:cNvPicPr>
            <p:nvPr/>
          </p:nvPicPr>
          <p:blipFill>
            <a:blip r:embed="rId3"/>
            <a:stretch>
              <a:fillRect/>
            </a:stretch>
          </p:blipFill>
          <p:spPr>
            <a:xfrm>
              <a:off x="0" y="14638"/>
              <a:ext cx="9144000" cy="5114223"/>
            </a:xfrm>
            <a:prstGeom prst="rect">
              <a:avLst/>
            </a:prstGeom>
          </p:spPr>
        </p:pic>
        <p:sp>
          <p:nvSpPr>
            <p:cNvPr id="12" name="Rectangle 11">
              <a:extLst>
                <a:ext uri="{FF2B5EF4-FFF2-40B4-BE49-F238E27FC236}">
                  <a16:creationId xmlns:a16="http://schemas.microsoft.com/office/drawing/2014/main" id="{A90E6D87-CA6A-944F-BA2E-7EBFFB9AC129}"/>
                </a:ext>
              </a:extLst>
            </p:cNvPr>
            <p:cNvSpPr/>
            <p:nvPr/>
          </p:nvSpPr>
          <p:spPr>
            <a:xfrm>
              <a:off x="0" y="14638"/>
              <a:ext cx="9144000" cy="5143500"/>
            </a:xfrm>
            <a:prstGeom prst="rect">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4"/>
          <a:stretch>
            <a:fillRect/>
          </a:stretch>
        </p:blipFill>
        <p:spPr>
          <a:xfrm>
            <a:off x="461938" y="467540"/>
            <a:ext cx="2726566" cy="1355522"/>
          </a:xfrm>
          <a:prstGeom prst="rect">
            <a:avLst/>
          </a:prstGeom>
        </p:spPr>
      </p:pic>
      <p:sp>
        <p:nvSpPr>
          <p:cNvPr id="7" name="Text Placeholder 6">
            <a:extLst>
              <a:ext uri="{FF2B5EF4-FFF2-40B4-BE49-F238E27FC236}">
                <a16:creationId xmlns:a16="http://schemas.microsoft.com/office/drawing/2014/main" id="{C2D6BD54-8B73-4DA7-9361-9DC4CBAD1054}"/>
              </a:ext>
            </a:extLst>
          </p:cNvPr>
          <p:cNvSpPr>
            <a:spLocks noGrp="1"/>
          </p:cNvSpPr>
          <p:nvPr>
            <p:ph type="body" sz="quarter" idx="13"/>
          </p:nvPr>
        </p:nvSpPr>
        <p:spPr>
          <a:xfrm>
            <a:off x="327212" y="2571750"/>
            <a:ext cx="8229600" cy="1447800"/>
          </a:xfrm>
        </p:spPr>
        <p:txBody>
          <a:bodyPr>
            <a:normAutofit fontScale="92500" lnSpcReduction="20000"/>
          </a:bodyPr>
          <a:lstStyle/>
          <a:p>
            <a:r>
              <a:rPr lang="en-US" dirty="0" err="1">
                <a:solidFill>
                  <a:schemeClr val="bg1"/>
                </a:solidFill>
                <a:latin typeface="D-DIN" panose="020B0504030202030204" pitchFamily="34" charset="0"/>
              </a:rPr>
              <a:t>Starlink</a:t>
            </a:r>
            <a:r>
              <a:rPr lang="en-US" dirty="0">
                <a:solidFill>
                  <a:schemeClr val="bg1"/>
                </a:solidFill>
                <a:latin typeface="D-DIN" panose="020B0504030202030204" pitchFamily="34" charset="0"/>
              </a:rPr>
              <a:t> overview </a:t>
            </a:r>
            <a:r>
              <a:rPr lang="en-US">
                <a:solidFill>
                  <a:schemeClr val="bg1"/>
                </a:solidFill>
                <a:latin typeface="D-DIN" panose="020B0504030202030204" pitchFamily="34" charset="0"/>
              </a:rPr>
              <a:t>for the LOUISIANA </a:t>
            </a:r>
            <a:r>
              <a:rPr lang="en-US" dirty="0">
                <a:solidFill>
                  <a:schemeClr val="bg1"/>
                </a:solidFill>
                <a:latin typeface="D-DIN" panose="020B0504030202030204" pitchFamily="34" charset="0"/>
              </a:rPr>
              <a:t>Emergency management conference</a:t>
            </a:r>
            <a:endParaRPr lang="en-US" b="0" dirty="0">
              <a:solidFill>
                <a:schemeClr val="bg1"/>
              </a:solidFill>
              <a:latin typeface="D-DIN" panose="020B0504030202030204" pitchFamily="34" charset="0"/>
            </a:endParaRPr>
          </a:p>
        </p:txBody>
      </p:sp>
      <p:sp>
        <p:nvSpPr>
          <p:cNvPr id="8" name="Text Placeholder 7">
            <a:extLst>
              <a:ext uri="{FF2B5EF4-FFF2-40B4-BE49-F238E27FC236}">
                <a16:creationId xmlns:a16="http://schemas.microsoft.com/office/drawing/2014/main" id="{5A5B7348-B3E4-4298-8E77-5D082FE86437}"/>
              </a:ext>
            </a:extLst>
          </p:cNvPr>
          <p:cNvSpPr>
            <a:spLocks noGrp="1"/>
          </p:cNvSpPr>
          <p:nvPr>
            <p:ph type="body" sz="quarter" idx="14"/>
          </p:nvPr>
        </p:nvSpPr>
        <p:spPr>
          <a:xfrm>
            <a:off x="461938" y="3829050"/>
            <a:ext cx="2286000" cy="381000"/>
          </a:xfrm>
        </p:spPr>
        <p:txBody>
          <a:bodyPr/>
          <a:lstStyle/>
          <a:p>
            <a:r>
              <a:rPr lang="en-US" dirty="0">
                <a:solidFill>
                  <a:schemeClr val="bg1"/>
                </a:solidFill>
                <a:latin typeface="D-DIN" panose="020B0504030202030204" pitchFamily="34" charset="0"/>
              </a:rPr>
              <a:t>May 9, 2023</a:t>
            </a:r>
          </a:p>
        </p:txBody>
      </p:sp>
    </p:spTree>
    <p:extLst>
      <p:ext uri="{BB962C8B-B14F-4D97-AF65-F5344CB8AC3E}">
        <p14:creationId xmlns:p14="http://schemas.microsoft.com/office/powerpoint/2010/main" val="1727356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FFBCB-1736-4E09-B81F-E01C96919E65}"/>
              </a:ext>
            </a:extLst>
          </p:cNvPr>
          <p:cNvPicPr>
            <a:picLocks noChangeAspect="1"/>
          </p:cNvPicPr>
          <p:nvPr/>
        </p:nvPicPr>
        <p:blipFill>
          <a:blip r:embed="rId3"/>
          <a:stretch>
            <a:fillRect/>
          </a:stretch>
        </p:blipFill>
        <p:spPr>
          <a:xfrm>
            <a:off x="5978769" y="2103213"/>
            <a:ext cx="3165231" cy="3040287"/>
          </a:xfrm>
          <a:prstGeom prst="rect">
            <a:avLst/>
          </a:prstGeom>
        </p:spPr>
      </p:pic>
      <p:sp>
        <p:nvSpPr>
          <p:cNvPr id="11" name="TextBox 10"/>
          <p:cNvSpPr txBox="1"/>
          <p:nvPr/>
        </p:nvSpPr>
        <p:spPr>
          <a:xfrm>
            <a:off x="380160" y="1288309"/>
            <a:ext cx="5340702" cy="3416320"/>
          </a:xfrm>
          <a:prstGeom prst="rect">
            <a:avLst/>
          </a:prstGeom>
          <a:noFill/>
        </p:spPr>
        <p:txBody>
          <a:bodyPr wrap="square" rtlCol="0">
            <a:spAutoFit/>
          </a:bodyPr>
          <a:lstStyle/>
          <a:p>
            <a:pPr marL="234950" indent="-234950">
              <a:buFont typeface="Arial" panose="020B0604020202020204" pitchFamily="34" charset="0"/>
              <a:buChar char="•"/>
            </a:pPr>
            <a:r>
              <a:rPr lang="en-US" sz="1200" b="1" dirty="0">
                <a:solidFill>
                  <a:schemeClr val="bg1"/>
                </a:solidFill>
                <a:latin typeface="D-DIN" panose="020B0504030202030204" pitchFamily="34" charset="0"/>
              </a:rPr>
              <a:t>Community </a:t>
            </a:r>
            <a:r>
              <a:rPr lang="en-US" sz="1200" b="1" dirty="0" err="1">
                <a:solidFill>
                  <a:schemeClr val="bg1"/>
                </a:solidFill>
                <a:latin typeface="D-DIN" panose="020B0504030202030204" pitchFamily="34" charset="0"/>
              </a:rPr>
              <a:t>WiFi</a:t>
            </a:r>
            <a:r>
              <a:rPr lang="en-US" sz="1200" b="1" dirty="0">
                <a:solidFill>
                  <a:schemeClr val="bg1"/>
                </a:solidFill>
                <a:latin typeface="D-DIN" panose="020B0504030202030204" pitchFamily="34" charset="0"/>
              </a:rPr>
              <a:t>. </a:t>
            </a:r>
            <a:r>
              <a:rPr lang="en-US" sz="1200" dirty="0">
                <a:solidFill>
                  <a:schemeClr val="bg1"/>
                </a:solidFill>
                <a:latin typeface="D-DIN" panose="020B0504030202030204" pitchFamily="34" charset="0"/>
              </a:rPr>
              <a:t>Connectivity for evacuee hubs; locate &amp; connect unaccounted people</a:t>
            </a:r>
          </a:p>
          <a:p>
            <a:pPr marL="234950" indent="-234950"/>
            <a:r>
              <a:rPr lang="en-US" sz="1200" dirty="0">
                <a:solidFill>
                  <a:schemeClr val="bg1"/>
                </a:solidFill>
                <a:latin typeface="D-DIN" panose="020B0504030202030204" pitchFamily="34" charset="0"/>
              </a:rPr>
              <a:t> </a:t>
            </a:r>
          </a:p>
          <a:p>
            <a:pPr marL="234950" indent="-234950">
              <a:buFont typeface="Arial" panose="020B0604020202020204" pitchFamily="34" charset="0"/>
              <a:buChar char="•"/>
            </a:pPr>
            <a:r>
              <a:rPr lang="en-US" sz="1200" b="1" dirty="0">
                <a:solidFill>
                  <a:schemeClr val="bg1"/>
                </a:solidFill>
                <a:latin typeface="D-DIN" panose="020B0504030202030204" pitchFamily="34" charset="0"/>
              </a:rPr>
              <a:t>Return of Essential Services. </a:t>
            </a:r>
            <a:r>
              <a:rPr lang="en-US" sz="1200" dirty="0">
                <a:solidFill>
                  <a:schemeClr val="bg1"/>
                </a:solidFill>
                <a:latin typeface="D-DIN" panose="020B0504030202030204" pitchFamily="34" charset="0"/>
              </a:rPr>
              <a:t>Restore functionality of airports, banks, and post offices</a:t>
            </a:r>
          </a:p>
          <a:p>
            <a:pPr marL="234950" indent="-234950"/>
            <a:endParaRPr lang="en-US" sz="1200" b="1" dirty="0">
              <a:solidFill>
                <a:schemeClr val="bg1"/>
              </a:solidFill>
              <a:latin typeface="D-DIN" panose="020B0504030202030204" pitchFamily="34" charset="0"/>
            </a:endParaRPr>
          </a:p>
          <a:p>
            <a:pPr marL="234950" indent="-234950">
              <a:buFont typeface="Arial" panose="020B0604020202020204" pitchFamily="34" charset="0"/>
              <a:buChar char="•"/>
            </a:pPr>
            <a:r>
              <a:rPr lang="en-US" sz="1200" b="1" dirty="0">
                <a:solidFill>
                  <a:schemeClr val="bg1"/>
                </a:solidFill>
                <a:latin typeface="D-DIN" panose="020B0504030202030204" pitchFamily="34" charset="0"/>
              </a:rPr>
              <a:t>Access to Critical Goods. </a:t>
            </a:r>
            <a:r>
              <a:rPr lang="en-US" sz="1200" dirty="0">
                <a:solidFill>
                  <a:schemeClr val="bg1"/>
                </a:solidFill>
                <a:latin typeface="D-DIN" panose="020B0504030202030204" pitchFamily="34" charset="0"/>
              </a:rPr>
              <a:t>Enables grocery stores, banks, gas stations, and other business to continue operating their point-of-sale (POS) and inventory systems</a:t>
            </a:r>
          </a:p>
          <a:p>
            <a:pPr marL="234950" indent="-234950"/>
            <a:endParaRPr lang="en-US" sz="1200" b="1" dirty="0">
              <a:solidFill>
                <a:schemeClr val="bg1"/>
              </a:solidFill>
              <a:latin typeface="D-DIN" panose="020B0504030202030204" pitchFamily="34" charset="0"/>
            </a:endParaRPr>
          </a:p>
          <a:p>
            <a:pPr marL="234950" indent="-234950">
              <a:buFont typeface="Arial" panose="020B0604020202020204" pitchFamily="34" charset="0"/>
              <a:buChar char="•"/>
            </a:pPr>
            <a:r>
              <a:rPr lang="en-US" sz="1200" b="1" dirty="0">
                <a:solidFill>
                  <a:schemeClr val="bg1"/>
                </a:solidFill>
                <a:latin typeface="D-DIN" panose="020B0504030202030204" pitchFamily="34" charset="0"/>
              </a:rPr>
              <a:t>Health Care Operations.</a:t>
            </a:r>
            <a:r>
              <a:rPr lang="en-US" sz="1200" dirty="0">
                <a:solidFill>
                  <a:schemeClr val="bg1"/>
                </a:solidFill>
                <a:latin typeface="D-DIN" panose="020B0504030202030204" pitchFamily="34" charset="0"/>
              </a:rPr>
              <a:t> Primary and emergency connectivity to health care facilities; remote monitoring of high-risk, home-bound patients; mobile clinics</a:t>
            </a:r>
          </a:p>
          <a:p>
            <a:pPr marL="234950" indent="-234950">
              <a:buFont typeface="Arial" panose="020B0604020202020204" pitchFamily="34" charset="0"/>
              <a:buChar char="•"/>
            </a:pPr>
            <a:endParaRPr lang="en-US" sz="1200" dirty="0">
              <a:solidFill>
                <a:schemeClr val="bg1"/>
              </a:solidFill>
              <a:latin typeface="D-DIN" panose="020B0504030202030204" pitchFamily="34" charset="0"/>
            </a:endParaRPr>
          </a:p>
          <a:p>
            <a:pPr marL="234950" indent="-234950">
              <a:buFont typeface="Arial" panose="020B0604020202020204" pitchFamily="34" charset="0"/>
              <a:buChar char="•"/>
            </a:pPr>
            <a:r>
              <a:rPr lang="en-US" sz="1200" b="1" dirty="0">
                <a:solidFill>
                  <a:schemeClr val="bg1"/>
                </a:solidFill>
                <a:latin typeface="D-DIN" panose="020B0504030202030204" pitchFamily="34" charset="0"/>
              </a:rPr>
              <a:t>School Connectivity.</a:t>
            </a:r>
            <a:r>
              <a:rPr lang="en-US" sz="1200" dirty="0">
                <a:solidFill>
                  <a:schemeClr val="bg1"/>
                </a:solidFill>
                <a:latin typeface="D-DIN" panose="020B0504030202030204" pitchFamily="34" charset="0"/>
              </a:rPr>
              <a:t> Provide remote learning capabilities during disaster recovery</a:t>
            </a:r>
          </a:p>
          <a:p>
            <a:pPr marL="234950" indent="-234950"/>
            <a:endParaRPr lang="en-US" sz="1200" b="1" dirty="0">
              <a:solidFill>
                <a:schemeClr val="bg1"/>
              </a:solidFill>
              <a:latin typeface="D-DIN" panose="020B0504030202030204" pitchFamily="34" charset="0"/>
            </a:endParaRPr>
          </a:p>
          <a:p>
            <a:pPr marL="234950" indent="-234950">
              <a:buFont typeface="Arial" panose="020B0604020202020204" pitchFamily="34" charset="0"/>
              <a:buChar char="•"/>
            </a:pPr>
            <a:r>
              <a:rPr lang="en-US" sz="1200" b="1" dirty="0">
                <a:solidFill>
                  <a:schemeClr val="bg1"/>
                </a:solidFill>
                <a:latin typeface="D-DIN" panose="020B0504030202030204" pitchFamily="34" charset="0"/>
              </a:rPr>
              <a:t>Law Enforcement. </a:t>
            </a:r>
            <a:r>
              <a:rPr lang="en-US" sz="1200" dirty="0">
                <a:solidFill>
                  <a:schemeClr val="bg1"/>
                </a:solidFill>
                <a:latin typeface="D-DIN" panose="020B0504030202030204" pitchFamily="34" charset="0"/>
              </a:rPr>
              <a:t>Re-activate traffic lights, provide backup connectivity to correctional facilities</a:t>
            </a:r>
          </a:p>
        </p:txBody>
      </p:sp>
      <p:sp>
        <p:nvSpPr>
          <p:cNvPr id="4" name="Rectangle 3">
            <a:extLst>
              <a:ext uri="{FF2B5EF4-FFF2-40B4-BE49-F238E27FC236}">
                <a16:creationId xmlns:a16="http://schemas.microsoft.com/office/drawing/2014/main" id="{8C25A554-9B5B-4245-B146-D4E17814814B}"/>
              </a:ext>
            </a:extLst>
          </p:cNvPr>
          <p:cNvSpPr/>
          <p:nvPr/>
        </p:nvSpPr>
        <p:spPr>
          <a:xfrm>
            <a:off x="286377" y="257323"/>
            <a:ext cx="5340702" cy="830997"/>
          </a:xfrm>
          <a:prstGeom prst="rect">
            <a:avLst/>
          </a:prstGeom>
        </p:spPr>
        <p:txBody>
          <a:bodyPr wrap="square">
            <a:spAutoFit/>
          </a:bodyPr>
          <a:lstStyle/>
          <a:p>
            <a:pPr algn="ctr"/>
            <a:r>
              <a:rPr lang="en-US" sz="1600" i="1" dirty="0" err="1">
                <a:solidFill>
                  <a:schemeClr val="bg1"/>
                </a:solidFill>
                <a:latin typeface="D-DIN" panose="020B0504030202030204" pitchFamily="34" charset="0"/>
              </a:rPr>
              <a:t>Starlink</a:t>
            </a:r>
            <a:r>
              <a:rPr lang="en-US" sz="1600" i="1" dirty="0">
                <a:solidFill>
                  <a:schemeClr val="bg1"/>
                </a:solidFill>
                <a:latin typeface="D-DIN" panose="020B0504030202030204" pitchFamily="34" charset="0"/>
              </a:rPr>
              <a:t> is designed to support a full suite of video, streaming, and other high bandwidth connectivity demands in extreme environments</a:t>
            </a:r>
          </a:p>
        </p:txBody>
      </p:sp>
      <p:pic>
        <p:nvPicPr>
          <p:cNvPr id="7" name="Picture 6">
            <a:extLst>
              <a:ext uri="{FF2B5EF4-FFF2-40B4-BE49-F238E27FC236}">
                <a16:creationId xmlns:a16="http://schemas.microsoft.com/office/drawing/2014/main" id="{89511D82-1A40-4176-A72F-088301985F37}"/>
              </a:ext>
            </a:extLst>
          </p:cNvPr>
          <p:cNvPicPr>
            <a:picLocks noChangeAspect="1"/>
          </p:cNvPicPr>
          <p:nvPr/>
        </p:nvPicPr>
        <p:blipFill>
          <a:blip r:embed="rId4"/>
          <a:stretch>
            <a:fillRect/>
          </a:stretch>
        </p:blipFill>
        <p:spPr>
          <a:xfrm>
            <a:off x="5978769" y="-1"/>
            <a:ext cx="3165231" cy="2168769"/>
          </a:xfrm>
          <a:prstGeom prst="rect">
            <a:avLst/>
          </a:prstGeom>
        </p:spPr>
      </p:pic>
    </p:spTree>
    <p:extLst>
      <p:ext uri="{BB962C8B-B14F-4D97-AF65-F5344CB8AC3E}">
        <p14:creationId xmlns:p14="http://schemas.microsoft.com/office/powerpoint/2010/main" val="103293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60215-68EF-4D0A-8918-3F6C9B6E4A0B}"/>
              </a:ext>
            </a:extLst>
          </p:cNvPr>
          <p:cNvPicPr>
            <a:picLocks noChangeAspect="1"/>
          </p:cNvPicPr>
          <p:nvPr/>
        </p:nvPicPr>
        <p:blipFill rotWithShape="1">
          <a:blip r:embed="rId2"/>
          <a:srcRect t="15178"/>
          <a:stretch/>
        </p:blipFill>
        <p:spPr>
          <a:xfrm>
            <a:off x="0" y="0"/>
            <a:ext cx="9144000" cy="5143500"/>
          </a:xfrm>
          <a:prstGeom prst="rect">
            <a:avLst/>
          </a:prstGeom>
        </p:spPr>
      </p:pic>
      <p:sp>
        <p:nvSpPr>
          <p:cNvPr id="4" name="Text Placeholder 3"/>
          <p:cNvSpPr>
            <a:spLocks noGrp="1"/>
          </p:cNvSpPr>
          <p:nvPr>
            <p:ph type="body" sz="quarter" idx="14"/>
          </p:nvPr>
        </p:nvSpPr>
        <p:spPr>
          <a:xfrm>
            <a:off x="297239" y="1256717"/>
            <a:ext cx="8305800" cy="1087040"/>
          </a:xfrm>
          <a:noFill/>
        </p:spPr>
        <p:txBody>
          <a:bodyPr/>
          <a:lstStyle/>
          <a:p>
            <a:r>
              <a:rPr lang="en-US" dirty="0">
                <a:solidFill>
                  <a:schemeClr val="bg1"/>
                </a:solidFill>
                <a:latin typeface="D-DIN" panose="020B0504030202030204" pitchFamily="34" charset="0"/>
              </a:rPr>
              <a:t>PRODUCT &amp; SERVICE OFFERINGS</a:t>
            </a:r>
          </a:p>
        </p:txBody>
      </p:sp>
    </p:spTree>
    <p:extLst>
      <p:ext uri="{BB962C8B-B14F-4D97-AF65-F5344CB8AC3E}">
        <p14:creationId xmlns:p14="http://schemas.microsoft.com/office/powerpoint/2010/main" val="384240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231D7-4AE5-42FC-8525-5E25CE455D1C}"/>
              </a:ext>
            </a:extLst>
          </p:cNvPr>
          <p:cNvSpPr>
            <a:spLocks noGrp="1"/>
          </p:cNvSpPr>
          <p:nvPr>
            <p:ph type="body" sz="quarter" idx="13"/>
          </p:nvPr>
        </p:nvSpPr>
        <p:spPr>
          <a:xfrm>
            <a:off x="202425" y="1157478"/>
            <a:ext cx="4501519" cy="3484323"/>
          </a:xfrm>
        </p:spPr>
        <p:txBody>
          <a:bodyPr>
            <a:normAutofit fontScale="55000" lnSpcReduction="20000"/>
          </a:bodyPr>
          <a:lstStyle/>
          <a:p>
            <a:pPr defTabSz="914378">
              <a:defRPr/>
            </a:pPr>
            <a:r>
              <a:rPr lang="en-US" sz="2100" b="1" u="sng" dirty="0">
                <a:solidFill>
                  <a:prstClr val="white"/>
                </a:solidFill>
                <a:latin typeface="D-DIN" panose="020B0504030202030204" pitchFamily="34" charset="0"/>
              </a:rPr>
              <a:t>Hardware</a:t>
            </a:r>
            <a:r>
              <a:rPr lang="en-US" sz="2100" b="1" dirty="0">
                <a:solidFill>
                  <a:prstClr val="white"/>
                </a:solidFill>
                <a:latin typeface="D-DIN" panose="020B0504030202030204" pitchFamily="34" charset="0"/>
              </a:rPr>
              <a:t>: High Performance or Flat High Performance Kit ($2,500 + $50 shipping + tax)</a:t>
            </a:r>
          </a:p>
          <a:p>
            <a:pPr marL="285743" lvl="0" indent="-285743" defTabSz="914378">
              <a:lnSpc>
                <a:spcPct val="120000"/>
              </a:lnSpc>
              <a:spcBef>
                <a:spcPts val="0"/>
              </a:spcBef>
              <a:buFont typeface="Arial" panose="020B0604020202020204" pitchFamily="34" charset="0"/>
              <a:buChar char="•"/>
              <a:defRPr/>
            </a:pPr>
            <a:r>
              <a:rPr lang="en-US" sz="2200" b="1" dirty="0">
                <a:solidFill>
                  <a:prstClr val="white"/>
                </a:solidFill>
                <a:latin typeface="D-DIN" panose="020B0504030202030204" pitchFamily="34" charset="0"/>
              </a:rPr>
              <a:t>Size: </a:t>
            </a:r>
            <a:r>
              <a:rPr lang="en-US" sz="2200" dirty="0">
                <a:solidFill>
                  <a:prstClr val="white"/>
                </a:solidFill>
                <a:latin typeface="D-DIN" panose="020B0504030202030204" pitchFamily="34" charset="0"/>
              </a:rPr>
              <a:t>22” x 20” (dish); 21 </a:t>
            </a:r>
            <a:r>
              <a:rPr lang="en-US" sz="2200" dirty="0" err="1">
                <a:solidFill>
                  <a:prstClr val="white"/>
                </a:solidFill>
                <a:latin typeface="D-DIN" panose="020B0504030202030204" pitchFamily="34" charset="0"/>
              </a:rPr>
              <a:t>lbs</a:t>
            </a:r>
            <a:r>
              <a:rPr lang="en-US" sz="2200" dirty="0">
                <a:solidFill>
                  <a:prstClr val="white"/>
                </a:solidFill>
                <a:latin typeface="D-DIN" panose="020B0504030202030204" pitchFamily="34" charset="0"/>
              </a:rPr>
              <a:t> (dish + cables)</a:t>
            </a:r>
            <a:endParaRPr lang="en-US" sz="2200" b="1" dirty="0">
              <a:solidFill>
                <a:prstClr val="white"/>
              </a:solidFill>
              <a:latin typeface="D-DIN" panose="020B0504030202030204" pitchFamily="34" charset="0"/>
            </a:endParaRPr>
          </a:p>
          <a:p>
            <a:pPr marL="285743" lvl="0" indent="-285743" defTabSz="914378">
              <a:lnSpc>
                <a:spcPct val="120000"/>
              </a:lnSpc>
              <a:spcBef>
                <a:spcPts val="0"/>
              </a:spcBef>
              <a:buFont typeface="Arial" panose="020B0604020202020204" pitchFamily="34" charset="0"/>
              <a:buChar char="•"/>
              <a:defRPr/>
            </a:pPr>
            <a:r>
              <a:rPr lang="en-US" sz="2200" b="1" dirty="0">
                <a:solidFill>
                  <a:prstClr val="white"/>
                </a:solidFill>
                <a:latin typeface="D-DIN" panose="020B0504030202030204" pitchFamily="34" charset="0"/>
              </a:rPr>
              <a:t>Operating Temperature: </a:t>
            </a:r>
            <a:r>
              <a:rPr lang="en-US" sz="2200" dirty="0">
                <a:solidFill>
                  <a:prstClr val="white"/>
                </a:solidFill>
                <a:latin typeface="D-DIN" panose="020B0504030202030204" pitchFamily="34" charset="0"/>
              </a:rPr>
              <a:t>-22°F to 122°F</a:t>
            </a:r>
          </a:p>
          <a:p>
            <a:pPr marL="285743" lvl="0" indent="-285743" defTabSz="914378">
              <a:lnSpc>
                <a:spcPct val="120000"/>
              </a:lnSpc>
              <a:spcBef>
                <a:spcPts val="0"/>
              </a:spcBef>
              <a:buFont typeface="Arial" panose="020B0604020202020204" pitchFamily="34" charset="0"/>
              <a:buChar char="•"/>
              <a:defRPr/>
            </a:pPr>
            <a:r>
              <a:rPr lang="en-US" sz="2200" b="1" dirty="0">
                <a:solidFill>
                  <a:prstClr val="white"/>
                </a:solidFill>
                <a:latin typeface="D-DIN" panose="020B0504030202030204" pitchFamily="34" charset="0"/>
              </a:rPr>
              <a:t>Snow Melt Capability: </a:t>
            </a:r>
            <a:r>
              <a:rPr lang="en-US" sz="2200" dirty="0">
                <a:solidFill>
                  <a:prstClr val="white"/>
                </a:solidFill>
                <a:latin typeface="D-DIN" panose="020B0504030202030204" pitchFamily="34" charset="0"/>
              </a:rPr>
              <a:t>Up to 3 in/hour</a:t>
            </a:r>
          </a:p>
          <a:p>
            <a:pPr marL="285743" lvl="0" indent="-285743" defTabSz="914378">
              <a:lnSpc>
                <a:spcPct val="120000"/>
              </a:lnSpc>
              <a:spcBef>
                <a:spcPts val="0"/>
              </a:spcBef>
              <a:buFont typeface="Arial" panose="020B0604020202020204" pitchFamily="34" charset="0"/>
              <a:buChar char="•"/>
              <a:defRPr/>
            </a:pPr>
            <a:r>
              <a:rPr lang="en-US" sz="2200" b="1" dirty="0">
                <a:solidFill>
                  <a:prstClr val="white"/>
                </a:solidFill>
                <a:latin typeface="D-DIN" panose="020B0504030202030204" pitchFamily="34" charset="0"/>
              </a:rPr>
              <a:t>Wind Rating (Flat kit): </a:t>
            </a:r>
            <a:r>
              <a:rPr lang="en-US" sz="2200" dirty="0">
                <a:solidFill>
                  <a:prstClr val="white"/>
                </a:solidFill>
                <a:latin typeface="D-DIN" panose="020B0504030202030204" pitchFamily="34" charset="0"/>
              </a:rPr>
              <a:t>174 mph+</a:t>
            </a:r>
            <a:endParaRPr lang="en-US" sz="2200" b="1" dirty="0">
              <a:solidFill>
                <a:prstClr val="white"/>
              </a:solidFill>
              <a:latin typeface="D-DIN" panose="020B0504030202030204" pitchFamily="34" charset="0"/>
            </a:endParaRPr>
          </a:p>
          <a:p>
            <a:pPr marL="285743" lvl="0" indent="-285743" defTabSz="914378">
              <a:lnSpc>
                <a:spcPct val="120000"/>
              </a:lnSpc>
              <a:spcBef>
                <a:spcPts val="0"/>
              </a:spcBef>
              <a:buFont typeface="Arial" panose="020B0604020202020204" pitchFamily="34" charset="0"/>
              <a:buChar char="•"/>
              <a:defRPr/>
            </a:pPr>
            <a:r>
              <a:rPr lang="en-US" sz="2200" dirty="0">
                <a:solidFill>
                  <a:prstClr val="white"/>
                </a:solidFill>
                <a:latin typeface="D-DIN" panose="020B0504030202030204" pitchFamily="34" charset="0"/>
              </a:rPr>
              <a:t>Standard 150W AC Input power</a:t>
            </a:r>
          </a:p>
          <a:p>
            <a:pPr marL="285743" lvl="0" indent="-285743" defTabSz="914378">
              <a:lnSpc>
                <a:spcPct val="120000"/>
              </a:lnSpc>
              <a:spcBef>
                <a:spcPts val="0"/>
              </a:spcBef>
              <a:buFont typeface="Arial" panose="020B0604020202020204" pitchFamily="34" charset="0"/>
              <a:buChar char="•"/>
              <a:defRPr/>
            </a:pPr>
            <a:r>
              <a:rPr lang="en-US" sz="2200" dirty="0">
                <a:solidFill>
                  <a:prstClr val="white"/>
                </a:solidFill>
                <a:latin typeface="D-DIN" panose="020B0504030202030204" pitchFamily="34" charset="0"/>
              </a:rPr>
              <a:t>Separated </a:t>
            </a:r>
            <a:r>
              <a:rPr lang="en-US" sz="2200" dirty="0" err="1">
                <a:solidFill>
                  <a:prstClr val="white"/>
                </a:solidFill>
                <a:latin typeface="D-DIN" panose="020B0504030202030204" pitchFamily="34" charset="0"/>
              </a:rPr>
              <a:t>WiFi</a:t>
            </a:r>
            <a:r>
              <a:rPr lang="en-US" sz="2200" dirty="0">
                <a:solidFill>
                  <a:prstClr val="white"/>
                </a:solidFill>
                <a:latin typeface="D-DIN" panose="020B0504030202030204" pitchFamily="34" charset="0"/>
              </a:rPr>
              <a:t> &amp; Power Supply</a:t>
            </a:r>
          </a:p>
          <a:p>
            <a:pPr lvl="0" defTabSz="914378">
              <a:spcBef>
                <a:spcPts val="0"/>
              </a:spcBef>
              <a:defRPr/>
            </a:pPr>
            <a:endParaRPr lang="en-US" sz="2200" dirty="0">
              <a:solidFill>
                <a:prstClr val="white"/>
              </a:solidFill>
              <a:latin typeface="D-DIN" panose="020B0504030202030204" pitchFamily="34" charset="0"/>
            </a:endParaRPr>
          </a:p>
          <a:p>
            <a:pPr lvl="0" defTabSz="914378">
              <a:spcBef>
                <a:spcPts val="0"/>
              </a:spcBef>
              <a:defRPr/>
            </a:pPr>
            <a:endParaRPr lang="en-US" sz="2200" dirty="0">
              <a:solidFill>
                <a:prstClr val="white"/>
              </a:solidFill>
              <a:latin typeface="D-DIN" panose="020B0504030202030204" pitchFamily="34" charset="0"/>
            </a:endParaRPr>
          </a:p>
          <a:p>
            <a:pPr lvl="0" defTabSz="914378">
              <a:spcBef>
                <a:spcPts val="0"/>
              </a:spcBef>
              <a:defRPr/>
            </a:pPr>
            <a:r>
              <a:rPr lang="en-US" sz="2200" b="1" u="sng" dirty="0">
                <a:solidFill>
                  <a:prstClr val="white"/>
                </a:solidFill>
                <a:latin typeface="D-DIN" panose="020B0504030202030204" pitchFamily="34" charset="0"/>
              </a:rPr>
              <a:t>Benefits</a:t>
            </a:r>
          </a:p>
          <a:p>
            <a:pPr marL="285750" lvl="0" indent="-285750" defTabSz="914378">
              <a:lnSpc>
                <a:spcPct val="120000"/>
              </a:lnSpc>
              <a:spcBef>
                <a:spcPts val="0"/>
              </a:spcBef>
              <a:buFont typeface="Arial" panose="020B0604020202020204" pitchFamily="34" charset="0"/>
              <a:buChar char="•"/>
              <a:defRPr/>
            </a:pPr>
            <a:r>
              <a:rPr lang="en-US" sz="2200" dirty="0">
                <a:solidFill>
                  <a:prstClr val="white"/>
                </a:solidFill>
                <a:latin typeface="D-DIN" panose="020B0504030202030204" pitchFamily="34" charset="0"/>
              </a:rPr>
              <a:t>Use up to 12 mesh nodes ($130/unit) to extend the Starlink signal</a:t>
            </a:r>
          </a:p>
          <a:p>
            <a:pPr marL="285750" lvl="0" indent="-285750" defTabSz="914378">
              <a:lnSpc>
                <a:spcPct val="120000"/>
              </a:lnSpc>
              <a:spcBef>
                <a:spcPts val="0"/>
              </a:spcBef>
              <a:buFont typeface="Arial" panose="020B0604020202020204" pitchFamily="34" charset="0"/>
              <a:buChar char="•"/>
              <a:defRPr/>
            </a:pPr>
            <a:r>
              <a:rPr lang="en-US" sz="2200" dirty="0">
                <a:solidFill>
                  <a:prstClr val="white"/>
                </a:solidFill>
                <a:latin typeface="D-DIN" panose="020B0504030202030204" pitchFamily="34" charset="0"/>
              </a:rPr>
              <a:t>Includes publicly routable IPv4 address</a:t>
            </a:r>
          </a:p>
          <a:p>
            <a:pPr marL="285750" lvl="0" indent="-285750">
              <a:lnSpc>
                <a:spcPct val="120000"/>
              </a:lnSpc>
              <a:spcBef>
                <a:spcPts val="0"/>
              </a:spcBef>
              <a:buFont typeface="Arial" panose="020B0604020202020204" pitchFamily="34" charset="0"/>
              <a:buChar char="•"/>
              <a:defRPr/>
            </a:pPr>
            <a:r>
              <a:rPr lang="en-US" sz="2200" dirty="0">
                <a:solidFill>
                  <a:prstClr val="white"/>
                </a:solidFill>
                <a:latin typeface="D-DIN" panose="020B0504030202030204" pitchFamily="34" charset="0"/>
              </a:rPr>
              <a:t>May be bonded by user to increase throughput to 2 or more units</a:t>
            </a:r>
          </a:p>
          <a:p>
            <a:pPr marL="285750" lvl="0" indent="-285750">
              <a:lnSpc>
                <a:spcPct val="120000"/>
              </a:lnSpc>
              <a:spcBef>
                <a:spcPts val="0"/>
              </a:spcBef>
              <a:buFont typeface="Arial" panose="020B0604020202020204" pitchFamily="34" charset="0"/>
              <a:buChar char="•"/>
              <a:defRPr/>
            </a:pPr>
            <a:r>
              <a:rPr lang="en-US" sz="2200" dirty="0">
                <a:solidFill>
                  <a:prstClr val="white"/>
                </a:solidFill>
                <a:latin typeface="D-DIN" panose="020B0504030202030204" pitchFamily="34" charset="0"/>
              </a:rPr>
              <a:t>May be configured to provision backhaul for fiber or wireless last mile</a:t>
            </a:r>
            <a:endParaRPr lang="en-US" sz="2200" b="1" dirty="0">
              <a:solidFill>
                <a:prstClr val="white"/>
              </a:solidFill>
              <a:latin typeface="D-DIN" panose="020B0504030202030204" pitchFamily="34" charset="0"/>
            </a:endParaRPr>
          </a:p>
          <a:p>
            <a:endParaRPr lang="en-US" dirty="0"/>
          </a:p>
        </p:txBody>
      </p:sp>
      <p:sp>
        <p:nvSpPr>
          <p:cNvPr id="6" name="TextBox 5">
            <a:extLst>
              <a:ext uri="{FF2B5EF4-FFF2-40B4-BE49-F238E27FC236}">
                <a16:creationId xmlns:a16="http://schemas.microsoft.com/office/drawing/2014/main" id="{9574D72C-61C5-474C-84D1-CA0F92C86024}"/>
              </a:ext>
            </a:extLst>
          </p:cNvPr>
          <p:cNvSpPr txBox="1"/>
          <p:nvPr/>
        </p:nvSpPr>
        <p:spPr>
          <a:xfrm>
            <a:off x="294665" y="1383740"/>
            <a:ext cx="3460658" cy="954107"/>
          </a:xfrm>
          <a:prstGeom prst="rect">
            <a:avLst/>
          </a:prstGeom>
          <a:noFill/>
        </p:spPr>
        <p:txBody>
          <a:bodyPr wrap="square" rtlCol="0">
            <a:spAutoFit/>
          </a:bodyPr>
          <a:lstStyle/>
          <a:p>
            <a:pPr marL="285750" marR="0" lvl="0" indent="-285750"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D-DIN" panose="020B0504030202030204"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D-DIN" panose="020B0504030202030204"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D-DIN" panose="020B0504030202030204" pitchFamily="34" charset="0"/>
              <a:ea typeface="+mn-ea"/>
              <a:cs typeface="+mn-cs"/>
            </a:endParaRPr>
          </a:p>
        </p:txBody>
      </p:sp>
      <p:sp>
        <p:nvSpPr>
          <p:cNvPr id="2" name="Title 1">
            <a:extLst>
              <a:ext uri="{FF2B5EF4-FFF2-40B4-BE49-F238E27FC236}">
                <a16:creationId xmlns:a16="http://schemas.microsoft.com/office/drawing/2014/main" id="{97E3A218-5B29-402A-BF54-DF9B84CD3A69}"/>
              </a:ext>
            </a:extLst>
          </p:cNvPr>
          <p:cNvSpPr>
            <a:spLocks noGrp="1"/>
          </p:cNvSpPr>
          <p:nvPr>
            <p:ph type="title"/>
          </p:nvPr>
        </p:nvSpPr>
        <p:spPr/>
        <p:txBody>
          <a:bodyPr/>
          <a:lstStyle/>
          <a:p>
            <a:r>
              <a:rPr lang="en-US" dirty="0">
                <a:latin typeface="D-DIN" panose="020B0504030202030204" pitchFamily="34" charset="0"/>
              </a:rPr>
              <a:t>HIGH PERFORMANCE KIT</a:t>
            </a:r>
          </a:p>
        </p:txBody>
      </p:sp>
      <p:sp>
        <p:nvSpPr>
          <p:cNvPr id="4" name="TextBox 3">
            <a:extLst>
              <a:ext uri="{FF2B5EF4-FFF2-40B4-BE49-F238E27FC236}">
                <a16:creationId xmlns:a16="http://schemas.microsoft.com/office/drawing/2014/main" id="{3D9FD49F-BED5-459E-AC5E-D54F080C230A}"/>
              </a:ext>
            </a:extLst>
          </p:cNvPr>
          <p:cNvSpPr txBox="1"/>
          <p:nvPr/>
        </p:nvSpPr>
        <p:spPr>
          <a:xfrm>
            <a:off x="457200" y="738034"/>
            <a:ext cx="8484376" cy="584775"/>
          </a:xfrm>
          <a:prstGeom prst="rect">
            <a:avLst/>
          </a:prstGeom>
          <a:noFill/>
        </p:spPr>
        <p:txBody>
          <a:bodyPr wrap="square" rtlCol="0">
            <a:spAutoFit/>
          </a:bodyPr>
          <a:lstStyle/>
          <a:p>
            <a:pPr lvl="0" algn="ctr">
              <a:spcBef>
                <a:spcPts val="0"/>
              </a:spcBef>
              <a:defRPr/>
            </a:pPr>
            <a:r>
              <a:rPr lang="en-US" sz="1400" b="1" i="1" dirty="0">
                <a:solidFill>
                  <a:prstClr val="white"/>
                </a:solidFill>
                <a:latin typeface="D-DIN" panose="020B0504030202030204" pitchFamily="34" charset="0"/>
              </a:rPr>
              <a:t>Enables higher speeds, connects to more satellites, and more resilient to extreme environments</a:t>
            </a:r>
          </a:p>
          <a:p>
            <a:pPr algn="ctr"/>
            <a:endParaRPr lang="en-US" dirty="0" err="1"/>
          </a:p>
        </p:txBody>
      </p:sp>
      <p:pic>
        <p:nvPicPr>
          <p:cNvPr id="9" name="Picture 8">
            <a:extLst>
              <a:ext uri="{FF2B5EF4-FFF2-40B4-BE49-F238E27FC236}">
                <a16:creationId xmlns:a16="http://schemas.microsoft.com/office/drawing/2014/main" id="{BBC8FFB5-D18D-47CF-98BC-7F23B6CB2870}"/>
              </a:ext>
            </a:extLst>
          </p:cNvPr>
          <p:cNvPicPr>
            <a:picLocks noChangeAspect="1"/>
          </p:cNvPicPr>
          <p:nvPr/>
        </p:nvPicPr>
        <p:blipFill>
          <a:blip r:embed="rId3"/>
          <a:stretch>
            <a:fillRect/>
          </a:stretch>
        </p:blipFill>
        <p:spPr>
          <a:xfrm>
            <a:off x="6983474" y="1135462"/>
            <a:ext cx="2160526" cy="2000062"/>
          </a:xfrm>
          <a:prstGeom prst="rect">
            <a:avLst/>
          </a:prstGeom>
        </p:spPr>
      </p:pic>
      <p:pic>
        <p:nvPicPr>
          <p:cNvPr id="12" name="Picture 11">
            <a:extLst>
              <a:ext uri="{FF2B5EF4-FFF2-40B4-BE49-F238E27FC236}">
                <a16:creationId xmlns:a16="http://schemas.microsoft.com/office/drawing/2014/main" id="{3AFF2E85-7A4C-47A2-B826-03386FB212A7}"/>
              </a:ext>
            </a:extLst>
          </p:cNvPr>
          <p:cNvPicPr>
            <a:picLocks noChangeAspect="1"/>
          </p:cNvPicPr>
          <p:nvPr/>
        </p:nvPicPr>
        <p:blipFill rotWithShape="1">
          <a:blip r:embed="rId4"/>
          <a:srcRect r="37281" b="30012"/>
          <a:stretch/>
        </p:blipFill>
        <p:spPr>
          <a:xfrm>
            <a:off x="4906368" y="1835091"/>
            <a:ext cx="2115016" cy="1307961"/>
          </a:xfrm>
          <a:prstGeom prst="rect">
            <a:avLst/>
          </a:prstGeom>
        </p:spPr>
      </p:pic>
      <p:pic>
        <p:nvPicPr>
          <p:cNvPr id="5" name="Picture 4">
            <a:extLst>
              <a:ext uri="{FF2B5EF4-FFF2-40B4-BE49-F238E27FC236}">
                <a16:creationId xmlns:a16="http://schemas.microsoft.com/office/drawing/2014/main" id="{1FAC72D1-0C18-426B-865E-6F3755831AD8}"/>
              </a:ext>
            </a:extLst>
          </p:cNvPr>
          <p:cNvPicPr>
            <a:picLocks noChangeAspect="1"/>
          </p:cNvPicPr>
          <p:nvPr/>
        </p:nvPicPr>
        <p:blipFill rotWithShape="1">
          <a:blip r:embed="rId5"/>
          <a:srcRect l="30495" t="7736" r="34014" b="11790"/>
          <a:stretch/>
        </p:blipFill>
        <p:spPr>
          <a:xfrm>
            <a:off x="4906368" y="3135523"/>
            <a:ext cx="1710764" cy="2007529"/>
          </a:xfrm>
          <a:prstGeom prst="rect">
            <a:avLst/>
          </a:prstGeom>
        </p:spPr>
      </p:pic>
      <p:pic>
        <p:nvPicPr>
          <p:cNvPr id="7" name="Picture 6">
            <a:extLst>
              <a:ext uri="{FF2B5EF4-FFF2-40B4-BE49-F238E27FC236}">
                <a16:creationId xmlns:a16="http://schemas.microsoft.com/office/drawing/2014/main" id="{E0E4F77A-3B83-49E6-9D6B-59CCB11616C8}"/>
              </a:ext>
            </a:extLst>
          </p:cNvPr>
          <p:cNvPicPr>
            <a:picLocks noChangeAspect="1"/>
          </p:cNvPicPr>
          <p:nvPr/>
        </p:nvPicPr>
        <p:blipFill>
          <a:blip r:embed="rId6"/>
          <a:stretch>
            <a:fillRect/>
          </a:stretch>
        </p:blipFill>
        <p:spPr>
          <a:xfrm>
            <a:off x="6617131" y="3143052"/>
            <a:ext cx="2529958" cy="2017737"/>
          </a:xfrm>
          <a:prstGeom prst="rect">
            <a:avLst/>
          </a:prstGeom>
        </p:spPr>
      </p:pic>
    </p:spTree>
    <p:extLst>
      <p:ext uri="{BB962C8B-B14F-4D97-AF65-F5344CB8AC3E}">
        <p14:creationId xmlns:p14="http://schemas.microsoft.com/office/powerpoint/2010/main" val="302406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D13-54D6-47C8-A119-144F28CCBC4E}"/>
              </a:ext>
            </a:extLst>
          </p:cNvPr>
          <p:cNvSpPr>
            <a:spLocks noGrp="1"/>
          </p:cNvSpPr>
          <p:nvPr>
            <p:ph type="title"/>
          </p:nvPr>
        </p:nvSpPr>
        <p:spPr/>
        <p:txBody>
          <a:bodyPr/>
          <a:lstStyle/>
          <a:p>
            <a:r>
              <a:rPr lang="en-US" dirty="0">
                <a:latin typeface="D-DIN" panose="020B0504030202030204" pitchFamily="34" charset="0"/>
              </a:rPr>
              <a:t>Service Plans with High Network Priority</a:t>
            </a:r>
          </a:p>
        </p:txBody>
      </p:sp>
      <p:graphicFrame>
        <p:nvGraphicFramePr>
          <p:cNvPr id="4" name="Table 3">
            <a:extLst>
              <a:ext uri="{FF2B5EF4-FFF2-40B4-BE49-F238E27FC236}">
                <a16:creationId xmlns:a16="http://schemas.microsoft.com/office/drawing/2014/main" id="{9578CBB2-BC0E-479E-A3B5-4F9EC5D28741}"/>
              </a:ext>
            </a:extLst>
          </p:cNvPr>
          <p:cNvGraphicFramePr>
            <a:graphicFrameLocks noGrp="1"/>
          </p:cNvGraphicFramePr>
          <p:nvPr>
            <p:extLst>
              <p:ext uri="{D42A27DB-BD31-4B8C-83A1-F6EECF244321}">
                <p14:modId xmlns:p14="http://schemas.microsoft.com/office/powerpoint/2010/main" val="822203521"/>
              </p:ext>
            </p:extLst>
          </p:nvPr>
        </p:nvGraphicFramePr>
        <p:xfrm>
          <a:off x="314107" y="1073564"/>
          <a:ext cx="8578606" cy="3337560"/>
        </p:xfrm>
        <a:graphic>
          <a:graphicData uri="http://schemas.openxmlformats.org/drawingml/2006/table">
            <a:tbl>
              <a:tblPr firstRow="1" bandRow="1">
                <a:tableStyleId>{F7780415-37F7-41A6-8AFF-84A17EE2721C}</a:tableStyleId>
              </a:tblPr>
              <a:tblGrid>
                <a:gridCol w="1768726">
                  <a:extLst>
                    <a:ext uri="{9D8B030D-6E8A-4147-A177-3AD203B41FA5}">
                      <a16:colId xmlns:a16="http://schemas.microsoft.com/office/drawing/2014/main" val="2000149464"/>
                    </a:ext>
                  </a:extLst>
                </a:gridCol>
                <a:gridCol w="3266669">
                  <a:extLst>
                    <a:ext uri="{9D8B030D-6E8A-4147-A177-3AD203B41FA5}">
                      <a16:colId xmlns:a16="http://schemas.microsoft.com/office/drawing/2014/main" val="3061192513"/>
                    </a:ext>
                  </a:extLst>
                </a:gridCol>
                <a:gridCol w="3543211">
                  <a:extLst>
                    <a:ext uri="{9D8B030D-6E8A-4147-A177-3AD203B41FA5}">
                      <a16:colId xmlns:a16="http://schemas.microsoft.com/office/drawing/2014/main" val="3077916080"/>
                    </a:ext>
                  </a:extLst>
                </a:gridCol>
              </a:tblGrid>
              <a:tr h="161722">
                <a:tc>
                  <a:txBody>
                    <a:bodyPr/>
                    <a:lstStyle/>
                    <a:p>
                      <a:endParaRPr lang="en-US" u="sng" dirty="0">
                        <a:solidFill>
                          <a:schemeClr val="bg1"/>
                        </a:solidFill>
                        <a:latin typeface="D-DIN" panose="020B050403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969963" indent="0"/>
                      <a:r>
                        <a:rPr lang="en-US" sz="1600" u="sng" dirty="0">
                          <a:solidFill>
                            <a:schemeClr val="bg1"/>
                          </a:solidFill>
                          <a:latin typeface="D-DIN" panose="020B0504030202030204" pitchFamily="34" charset="0"/>
                        </a:rPr>
                        <a:t>FIXED PRIORITY</a:t>
                      </a:r>
                    </a:p>
                    <a:p>
                      <a:pPr marL="969963" indent="0"/>
                      <a:r>
                        <a:rPr lang="en-US" b="0" u="none" dirty="0">
                          <a:solidFill>
                            <a:schemeClr val="bg1"/>
                          </a:solidFill>
                          <a:latin typeface="D-DIN" panose="020B0504030202030204" pitchFamily="34" charset="0"/>
                        </a:rPr>
                        <a:t>starlink.com/business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374775" indent="0"/>
                      <a:r>
                        <a:rPr lang="en-US" sz="1800" u="sng" dirty="0">
                          <a:solidFill>
                            <a:schemeClr val="bg1"/>
                          </a:solidFill>
                          <a:latin typeface="D-DIN" panose="020B0504030202030204" pitchFamily="34" charset="0"/>
                        </a:rPr>
                        <a:t>MOBILE PRIORITY </a:t>
                      </a:r>
                      <a:r>
                        <a:rPr lang="en-US" sz="1400" u="sng" dirty="0">
                          <a:solidFill>
                            <a:schemeClr val="bg1"/>
                          </a:solidFill>
                          <a:latin typeface="D-DIN" panose="020B0504030202030204" pitchFamily="34" charset="0"/>
                        </a:rPr>
                        <a:t>(includes Portable use)</a:t>
                      </a:r>
                    </a:p>
                    <a:p>
                      <a:pPr marL="1374775" indent="0"/>
                      <a:r>
                        <a:rPr lang="en-US" b="0" u="none" dirty="0">
                          <a:solidFill>
                            <a:schemeClr val="bg1"/>
                          </a:solidFill>
                          <a:latin typeface="D-DIN" panose="020B0504030202030204" pitchFamily="34" charset="0"/>
                        </a:rPr>
                        <a:t>starlink.com/maritime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215259805"/>
                  </a:ext>
                </a:extLst>
              </a:tr>
              <a:tr h="370840">
                <a:tc>
                  <a:txBody>
                    <a:bodyPr/>
                    <a:lstStyle/>
                    <a:p>
                      <a:r>
                        <a:rPr lang="en-US" b="1" dirty="0">
                          <a:solidFill>
                            <a:schemeClr val="bg1"/>
                          </a:solidFill>
                          <a:latin typeface="D-DIN" panose="020B0504030202030204" pitchFamily="34" charset="0"/>
                        </a:rPr>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r>
                        <a:rPr lang="en-US" sz="1200" dirty="0">
                          <a:solidFill>
                            <a:schemeClr val="bg1"/>
                          </a:solidFill>
                          <a:latin typeface="D-DIN" panose="020B0504030202030204" pitchFamily="34" charset="0"/>
                        </a:rPr>
                        <a:t>Service at a single address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r>
                        <a:rPr lang="en-US" sz="1200" dirty="0">
                          <a:solidFill>
                            <a:schemeClr val="bg1"/>
                          </a:solidFill>
                          <a:latin typeface="D-DIN" panose="020B0504030202030204" pitchFamily="34" charset="0"/>
                        </a:rPr>
                        <a:t>Service at multiple addresses and/or while in 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749119404"/>
                  </a:ext>
                </a:extLst>
              </a:tr>
              <a:tr h="370840">
                <a:tc>
                  <a:txBody>
                    <a:bodyPr/>
                    <a:lstStyle/>
                    <a:p>
                      <a:r>
                        <a:rPr lang="en-US" b="1" dirty="0">
                          <a:solidFill>
                            <a:schemeClr val="bg1"/>
                          </a:solidFill>
                          <a:latin typeface="D-DIN" panose="020B0504030202030204" pitchFamily="34" charset="0"/>
                        </a:rPr>
                        <a:t>Service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r>
                        <a:rPr lang="en-US" sz="1200" dirty="0">
                          <a:solidFill>
                            <a:schemeClr val="bg1"/>
                          </a:solidFill>
                          <a:latin typeface="D-DIN" panose="020B0504030202030204" pitchFamily="34" charset="0"/>
                        </a:rPr>
                        <a:t>Land only (Global)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r>
                        <a:rPr lang="en-US" sz="1200" dirty="0">
                          <a:solidFill>
                            <a:schemeClr val="bg1"/>
                          </a:solidFill>
                          <a:latin typeface="D-DIN" panose="020B0504030202030204" pitchFamily="34" charset="0"/>
                        </a:rPr>
                        <a:t>Land &amp; Sea (Global)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409104811"/>
                  </a:ext>
                </a:extLst>
              </a:tr>
              <a:tr h="370840">
                <a:tc>
                  <a:txBody>
                    <a:bodyPr/>
                    <a:lstStyle/>
                    <a:p>
                      <a:r>
                        <a:rPr lang="en-US" b="1" dirty="0">
                          <a:solidFill>
                            <a:schemeClr val="bg1"/>
                          </a:solidFill>
                          <a:latin typeface="D-DIN" panose="020B0504030202030204" pitchFamily="34" charset="0"/>
                        </a:rPr>
                        <a:t>Hardware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gridSpan="2">
                  <a:txBody>
                    <a:bodyPr/>
                    <a:lstStyle/>
                    <a:p>
                      <a:pPr algn="ctr"/>
                      <a:r>
                        <a:rPr lang="en-US" sz="1200" b="0" dirty="0">
                          <a:solidFill>
                            <a:schemeClr val="bg1"/>
                          </a:solidFill>
                          <a:latin typeface="D-DIN" panose="020B0504030202030204" pitchFamily="34" charset="0"/>
                        </a:rPr>
                        <a:t>Compatible with both High Performance &amp; Flat High Performance Kits ($2,500)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hMerge="1">
                  <a:txBody>
                    <a:bodyPr/>
                    <a:lstStyle/>
                    <a:p>
                      <a:pPr algn="ctr"/>
                      <a:endParaRPr lang="en-US" b="0" dirty="0">
                        <a:solidFill>
                          <a:schemeClr val="bg1"/>
                        </a:solidFill>
                        <a:latin typeface="D-DIN" panose="020B0504030202030204" pitchFamily="34" charset="0"/>
                      </a:endParaRPr>
                    </a:p>
                  </a:txBody>
                  <a:tcPr/>
                </a:tc>
                <a:extLst>
                  <a:ext uri="{0D108BD9-81ED-4DB2-BD59-A6C34878D82A}">
                    <a16:rowId xmlns:a16="http://schemas.microsoft.com/office/drawing/2014/main" val="905169288"/>
                  </a:ext>
                </a:extLst>
              </a:tr>
              <a:tr h="370840">
                <a:tc>
                  <a:txBody>
                    <a:bodyPr/>
                    <a:lstStyle/>
                    <a:p>
                      <a:r>
                        <a:rPr lang="en-US" b="1" dirty="0">
                          <a:solidFill>
                            <a:schemeClr val="bg1"/>
                          </a:solidFill>
                          <a:latin typeface="D-DIN" panose="020B0504030202030204" pitchFamily="34" charset="0"/>
                        </a:rPr>
                        <a:t>Expected Speeds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gridSpan="2">
                  <a:txBody>
                    <a:bodyPr/>
                    <a:lstStyle/>
                    <a:p>
                      <a:pPr algn="ctr"/>
                      <a:r>
                        <a:rPr lang="en-US" sz="1200" dirty="0">
                          <a:solidFill>
                            <a:schemeClr val="bg1"/>
                          </a:solidFill>
                          <a:latin typeface="D-DIN" panose="020B0504030202030204" pitchFamily="34" charset="0"/>
                        </a:rPr>
                        <a:t>150+ Mbps downlink / 20+ Mbps uplink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3848689973"/>
                  </a:ext>
                </a:extLst>
              </a:tr>
              <a:tr h="370840">
                <a:tc>
                  <a:txBody>
                    <a:bodyPr/>
                    <a:lstStyle/>
                    <a:p>
                      <a:r>
                        <a:rPr lang="en-US" b="1" dirty="0">
                          <a:solidFill>
                            <a:schemeClr val="bg1"/>
                          </a:solidFill>
                          <a:latin typeface="D-DIN" panose="020B0504030202030204" pitchFamily="34" charset="0"/>
                        </a:rPr>
                        <a:t>Plans</a:t>
                      </a:r>
                    </a:p>
                    <a:p>
                      <a:r>
                        <a:rPr lang="en-US" sz="1050" b="0" dirty="0">
                          <a:solidFill>
                            <a:schemeClr val="bg1"/>
                          </a:solidFill>
                          <a:latin typeface="D-DIN" panose="020B0504030202030204" pitchFamily="34" charset="0"/>
                        </a:rPr>
                        <a:t>After limit is reached, data is deprioritized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r>
                        <a:rPr lang="en-US" sz="1200" dirty="0">
                          <a:solidFill>
                            <a:schemeClr val="bg1"/>
                          </a:solidFill>
                          <a:latin typeface="D-DIN" panose="020B0504030202030204" pitchFamily="34" charset="0"/>
                        </a:rPr>
                        <a:t>1TB: </a:t>
                      </a:r>
                      <a:r>
                        <a:rPr lang="en-US" sz="1200" b="1" dirty="0">
                          <a:solidFill>
                            <a:schemeClr val="bg1"/>
                          </a:solidFill>
                          <a:latin typeface="D-DIN" panose="020B0504030202030204" pitchFamily="34" charset="0"/>
                        </a:rPr>
                        <a:t>$250</a:t>
                      </a:r>
                      <a:r>
                        <a:rPr lang="en-US" sz="1200" dirty="0">
                          <a:solidFill>
                            <a:schemeClr val="bg1"/>
                          </a:solidFill>
                          <a:latin typeface="D-DIN" panose="020B0504030202030204" pitchFamily="34" charset="0"/>
                        </a:rPr>
                        <a:t>/month</a:t>
                      </a:r>
                    </a:p>
                    <a:p>
                      <a:r>
                        <a:rPr lang="en-US" sz="1200" dirty="0">
                          <a:solidFill>
                            <a:schemeClr val="bg1"/>
                          </a:solidFill>
                          <a:latin typeface="D-DIN" panose="020B0504030202030204" pitchFamily="34" charset="0"/>
                        </a:rPr>
                        <a:t>2TB: </a:t>
                      </a:r>
                      <a:r>
                        <a:rPr lang="en-US" sz="1200" b="1" dirty="0">
                          <a:solidFill>
                            <a:schemeClr val="bg1"/>
                          </a:solidFill>
                          <a:latin typeface="D-DIN" panose="020B0504030202030204" pitchFamily="34" charset="0"/>
                        </a:rPr>
                        <a:t>$500</a:t>
                      </a:r>
                      <a:r>
                        <a:rPr lang="en-US" sz="1200" dirty="0">
                          <a:solidFill>
                            <a:schemeClr val="bg1"/>
                          </a:solidFill>
                          <a:latin typeface="D-DIN" panose="020B0504030202030204" pitchFamily="34" charset="0"/>
                        </a:rPr>
                        <a:t>/month</a:t>
                      </a:r>
                    </a:p>
                    <a:p>
                      <a:r>
                        <a:rPr lang="en-US" sz="1200" dirty="0">
                          <a:solidFill>
                            <a:schemeClr val="bg1"/>
                          </a:solidFill>
                          <a:latin typeface="D-DIN" panose="020B0504030202030204" pitchFamily="34" charset="0"/>
                        </a:rPr>
                        <a:t>6TB: </a:t>
                      </a:r>
                      <a:r>
                        <a:rPr lang="en-US" sz="1200" b="1" dirty="0">
                          <a:solidFill>
                            <a:schemeClr val="bg1"/>
                          </a:solidFill>
                          <a:latin typeface="D-DIN" panose="020B0504030202030204" pitchFamily="34" charset="0"/>
                        </a:rPr>
                        <a:t>$1,500</a:t>
                      </a:r>
                      <a:r>
                        <a:rPr lang="en-US" sz="1200" dirty="0">
                          <a:solidFill>
                            <a:schemeClr val="bg1"/>
                          </a:solidFill>
                          <a:latin typeface="D-DIN" panose="020B0504030202030204" pitchFamily="34" charset="0"/>
                        </a:rPr>
                        <a:t>/month</a:t>
                      </a:r>
                    </a:p>
                    <a:p>
                      <a:r>
                        <a:rPr lang="en-US" sz="1050" dirty="0">
                          <a:solidFill>
                            <a:schemeClr val="bg1"/>
                          </a:solidFill>
                          <a:latin typeface="D-DIN" panose="020B0504030202030204" pitchFamily="34" charset="0"/>
                        </a:rPr>
                        <a:t>Opt-in for Additional Data: $0.50/GB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r>
                        <a:rPr lang="en-US" sz="1200" i="0" dirty="0">
                          <a:solidFill>
                            <a:schemeClr val="bg1"/>
                          </a:solidFill>
                          <a:latin typeface="D-DIN" panose="020B0504030202030204" pitchFamily="34" charset="0"/>
                        </a:rPr>
                        <a:t>50GB: </a:t>
                      </a:r>
                      <a:r>
                        <a:rPr lang="en-US" sz="1200" b="1" i="0" dirty="0">
                          <a:solidFill>
                            <a:schemeClr val="bg1"/>
                          </a:solidFill>
                          <a:latin typeface="D-DIN" panose="020B0504030202030204" pitchFamily="34" charset="0"/>
                        </a:rPr>
                        <a:t>$250</a:t>
                      </a:r>
                      <a:r>
                        <a:rPr lang="en-US" sz="1200" i="0" dirty="0">
                          <a:solidFill>
                            <a:schemeClr val="bg1"/>
                          </a:solidFill>
                          <a:latin typeface="D-DIN" panose="020B0504030202030204" pitchFamily="34" charset="0"/>
                        </a:rPr>
                        <a:t>/month</a:t>
                      </a:r>
                    </a:p>
                    <a:p>
                      <a:r>
                        <a:rPr lang="en-US" sz="1200" dirty="0">
                          <a:solidFill>
                            <a:schemeClr val="bg1"/>
                          </a:solidFill>
                          <a:latin typeface="D-DIN" panose="020B0504030202030204" pitchFamily="34" charset="0"/>
                        </a:rPr>
                        <a:t>1TB: </a:t>
                      </a:r>
                      <a:r>
                        <a:rPr lang="en-US" sz="1200" b="1" dirty="0">
                          <a:solidFill>
                            <a:schemeClr val="bg1"/>
                          </a:solidFill>
                          <a:latin typeface="D-DIN" panose="020B0504030202030204" pitchFamily="34" charset="0"/>
                        </a:rPr>
                        <a:t>$1,000</a:t>
                      </a:r>
                      <a:r>
                        <a:rPr lang="en-US" sz="1200" dirty="0">
                          <a:solidFill>
                            <a:schemeClr val="bg1"/>
                          </a:solidFill>
                          <a:latin typeface="D-DIN" panose="020B0504030202030204" pitchFamily="34" charset="0"/>
                        </a:rPr>
                        <a:t>/month</a:t>
                      </a:r>
                    </a:p>
                    <a:p>
                      <a:r>
                        <a:rPr lang="en-US" sz="1200" dirty="0">
                          <a:solidFill>
                            <a:schemeClr val="bg1"/>
                          </a:solidFill>
                          <a:latin typeface="D-DIN" panose="020B0504030202030204" pitchFamily="34" charset="0"/>
                        </a:rPr>
                        <a:t>5TB: </a:t>
                      </a:r>
                      <a:r>
                        <a:rPr lang="en-US" sz="1200" b="1" dirty="0">
                          <a:solidFill>
                            <a:schemeClr val="bg1"/>
                          </a:solidFill>
                          <a:latin typeface="D-DIN" panose="020B0504030202030204" pitchFamily="34" charset="0"/>
                        </a:rPr>
                        <a:t>$5,000</a:t>
                      </a:r>
                      <a:r>
                        <a:rPr lang="en-US" sz="1200" dirty="0">
                          <a:solidFill>
                            <a:schemeClr val="bg1"/>
                          </a:solidFill>
                          <a:latin typeface="D-DIN" panose="020B0504030202030204" pitchFamily="34" charset="0"/>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D-DIN" panose="020B0504030202030204" pitchFamily="34" charset="0"/>
                        </a:rPr>
                        <a:t>Opt-in for Additional Data: $2/GB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D-DIN" panose="020B0504030202030204" pitchFamily="34" charset="0"/>
                        </a:rPr>
                        <a:t>PAUSABLE ON A MONTHLY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922528188"/>
                  </a:ext>
                </a:extLst>
              </a:tr>
            </a:tbl>
          </a:graphicData>
        </a:graphic>
      </p:graphicFrame>
      <p:sp>
        <p:nvSpPr>
          <p:cNvPr id="5" name="TextBox 4">
            <a:extLst>
              <a:ext uri="{FF2B5EF4-FFF2-40B4-BE49-F238E27FC236}">
                <a16:creationId xmlns:a16="http://schemas.microsoft.com/office/drawing/2014/main" id="{ED0AD733-F02E-437C-AB66-E18BAB48D434}"/>
              </a:ext>
            </a:extLst>
          </p:cNvPr>
          <p:cNvSpPr txBox="1"/>
          <p:nvPr/>
        </p:nvSpPr>
        <p:spPr>
          <a:xfrm>
            <a:off x="709066" y="4366539"/>
            <a:ext cx="7845691" cy="646331"/>
          </a:xfrm>
          <a:prstGeom prst="rect">
            <a:avLst/>
          </a:prstGeom>
          <a:noFill/>
        </p:spPr>
        <p:txBody>
          <a:bodyPr wrap="square" rtlCol="0">
            <a:spAutoFit/>
          </a:bodyPr>
          <a:lstStyle/>
          <a:p>
            <a:pPr algn="ctr"/>
            <a:r>
              <a:rPr lang="en-US" dirty="0">
                <a:solidFill>
                  <a:schemeClr val="bg1"/>
                </a:solidFill>
                <a:latin typeface="D-DIN" panose="020B0504030202030204" pitchFamily="34" charset="0"/>
              </a:rPr>
              <a:t>These plans have </a:t>
            </a:r>
            <a:r>
              <a:rPr lang="en-US" b="1" dirty="0">
                <a:solidFill>
                  <a:schemeClr val="bg1"/>
                </a:solidFill>
                <a:latin typeface="D-DIN" panose="020B0504030202030204" pitchFamily="34" charset="0"/>
              </a:rPr>
              <a:t>higher network priority than Best Effort, Residential, Roam</a:t>
            </a:r>
          </a:p>
          <a:p>
            <a:pPr algn="ctr"/>
            <a:r>
              <a:rPr lang="en-US" dirty="0">
                <a:solidFill>
                  <a:schemeClr val="bg1"/>
                </a:solidFill>
                <a:latin typeface="D-DIN" panose="020B0504030202030204" pitchFamily="34" charset="0"/>
              </a:rPr>
              <a:t>Include public IPv4 address, fleet management tools</a:t>
            </a:r>
          </a:p>
        </p:txBody>
      </p:sp>
      <p:pic>
        <p:nvPicPr>
          <p:cNvPr id="6" name="Picture 5">
            <a:extLst>
              <a:ext uri="{FF2B5EF4-FFF2-40B4-BE49-F238E27FC236}">
                <a16:creationId xmlns:a16="http://schemas.microsoft.com/office/drawing/2014/main" id="{BA33B854-81D0-4411-9C9A-DA21A27119B1}"/>
              </a:ext>
            </a:extLst>
          </p:cNvPr>
          <p:cNvPicPr>
            <a:picLocks noChangeAspect="1"/>
          </p:cNvPicPr>
          <p:nvPr/>
        </p:nvPicPr>
        <p:blipFill>
          <a:blip r:embed="rId2"/>
          <a:stretch>
            <a:fillRect/>
          </a:stretch>
        </p:blipFill>
        <p:spPr>
          <a:xfrm>
            <a:off x="2143524" y="1102183"/>
            <a:ext cx="934724" cy="760063"/>
          </a:xfrm>
          <a:prstGeom prst="rect">
            <a:avLst/>
          </a:prstGeom>
        </p:spPr>
      </p:pic>
      <p:pic>
        <p:nvPicPr>
          <p:cNvPr id="7" name="Picture 6">
            <a:extLst>
              <a:ext uri="{FF2B5EF4-FFF2-40B4-BE49-F238E27FC236}">
                <a16:creationId xmlns:a16="http://schemas.microsoft.com/office/drawing/2014/main" id="{37F8BA05-B365-4528-B62B-CA801AB380F9}"/>
              </a:ext>
            </a:extLst>
          </p:cNvPr>
          <p:cNvPicPr>
            <a:picLocks noChangeAspect="1"/>
          </p:cNvPicPr>
          <p:nvPr/>
        </p:nvPicPr>
        <p:blipFill>
          <a:blip r:embed="rId3"/>
          <a:stretch>
            <a:fillRect/>
          </a:stretch>
        </p:blipFill>
        <p:spPr>
          <a:xfrm>
            <a:off x="5395286" y="1159050"/>
            <a:ext cx="1340936" cy="646331"/>
          </a:xfrm>
          <a:prstGeom prst="rect">
            <a:avLst/>
          </a:prstGeom>
        </p:spPr>
      </p:pic>
    </p:spTree>
    <p:extLst>
      <p:ext uri="{BB962C8B-B14F-4D97-AF65-F5344CB8AC3E}">
        <p14:creationId xmlns:p14="http://schemas.microsoft.com/office/powerpoint/2010/main" val="1822155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4A1B5-BBDB-47D2-85E9-5370AD72C3B0}"/>
              </a:ext>
            </a:extLst>
          </p:cNvPr>
          <p:cNvPicPr>
            <a:picLocks noChangeAspect="1"/>
          </p:cNvPicPr>
          <p:nvPr/>
        </p:nvPicPr>
        <p:blipFill rotWithShape="1">
          <a:blip r:embed="rId2"/>
          <a:srcRect l="32050" t="20151" r="31671" b="3678"/>
          <a:stretch/>
        </p:blipFill>
        <p:spPr>
          <a:xfrm>
            <a:off x="4939781" y="2915260"/>
            <a:ext cx="2254733" cy="2009006"/>
          </a:xfrm>
          <a:prstGeom prst="rect">
            <a:avLst/>
          </a:prstGeom>
        </p:spPr>
      </p:pic>
      <p:sp>
        <p:nvSpPr>
          <p:cNvPr id="4" name="TextBox 3">
            <a:extLst>
              <a:ext uri="{FF2B5EF4-FFF2-40B4-BE49-F238E27FC236}">
                <a16:creationId xmlns:a16="http://schemas.microsoft.com/office/drawing/2014/main" id="{A5EEC0B9-9A50-4DA7-9EE3-CDB4ECE8AA82}"/>
              </a:ext>
            </a:extLst>
          </p:cNvPr>
          <p:cNvSpPr txBox="1"/>
          <p:nvPr/>
        </p:nvSpPr>
        <p:spPr>
          <a:xfrm>
            <a:off x="351201" y="963755"/>
            <a:ext cx="4558040" cy="3724096"/>
          </a:xfrm>
          <a:prstGeom prst="rect">
            <a:avLst/>
          </a:prstGeom>
          <a:noFill/>
        </p:spPr>
        <p:txBody>
          <a:bodyPr wrap="square" rtlCol="0">
            <a:spAutoFit/>
          </a:bodyPr>
          <a:lstStyle/>
          <a:p>
            <a:pPr marL="342900" indent="-342900">
              <a:buAutoNum type="arabicPeriod"/>
            </a:pPr>
            <a:r>
              <a:rPr lang="en-US" sz="1400" b="1" dirty="0">
                <a:solidFill>
                  <a:schemeClr val="bg1"/>
                </a:solidFill>
                <a:latin typeface="D-DIN" panose="020B0504030202030204" pitchFamily="34" charset="0"/>
              </a:rPr>
              <a:t>Order </a:t>
            </a:r>
            <a:r>
              <a:rPr lang="en-US" sz="1400" b="1" dirty="0" err="1">
                <a:solidFill>
                  <a:schemeClr val="bg1"/>
                </a:solidFill>
                <a:latin typeface="D-DIN" panose="020B0504030202030204" pitchFamily="34" charset="0"/>
              </a:rPr>
              <a:t>Starlink</a:t>
            </a:r>
            <a:r>
              <a:rPr lang="en-US" sz="1400" b="1" dirty="0">
                <a:solidFill>
                  <a:schemeClr val="bg1"/>
                </a:solidFill>
                <a:latin typeface="D-DIN" panose="020B0504030202030204" pitchFamily="34" charset="0"/>
              </a:rPr>
              <a:t> kits</a:t>
            </a:r>
            <a:r>
              <a:rPr lang="en-US" sz="1400" b="1" dirty="0">
                <a:solidFill>
                  <a:schemeClr val="accent4"/>
                </a:solidFill>
                <a:latin typeface="D-DIN" panose="020B0504030202030204" pitchFamily="34" charset="0"/>
              </a:rPr>
              <a:t>*</a:t>
            </a:r>
            <a:r>
              <a:rPr lang="en-US" sz="1400" b="1" dirty="0">
                <a:solidFill>
                  <a:schemeClr val="bg1"/>
                </a:solidFill>
                <a:latin typeface="D-DIN" panose="020B0504030202030204" pitchFamily="34" charset="0"/>
              </a:rPr>
              <a:t>; log into Enterprise Dashboard after delivery</a:t>
            </a:r>
          </a:p>
          <a:p>
            <a:pPr marL="342900" indent="-342900">
              <a:buFont typeface="+mj-lt"/>
              <a:buAutoNum type="arabicPeriod"/>
            </a:pPr>
            <a:endParaRPr lang="en-US" sz="1400" b="1" dirty="0">
              <a:solidFill>
                <a:schemeClr val="bg1"/>
              </a:solidFill>
              <a:latin typeface="D-DIN" panose="020B0504030202030204" pitchFamily="34" charset="0"/>
            </a:endParaRPr>
          </a:p>
          <a:p>
            <a:pPr marL="342900" indent="-342900">
              <a:buAutoNum type="arabicPeriod"/>
            </a:pPr>
            <a:r>
              <a:rPr lang="en-US" sz="1400" b="1" dirty="0">
                <a:solidFill>
                  <a:schemeClr val="bg1"/>
                </a:solidFill>
                <a:latin typeface="D-DIN" panose="020B0504030202030204" pitchFamily="34" charset="0"/>
              </a:rPr>
              <a:t>Add </a:t>
            </a:r>
            <a:r>
              <a:rPr lang="en-US" sz="1400" b="1" dirty="0" err="1">
                <a:solidFill>
                  <a:schemeClr val="bg1"/>
                </a:solidFill>
                <a:latin typeface="D-DIN" panose="020B0504030202030204" pitchFamily="34" charset="0"/>
              </a:rPr>
              <a:t>Starlink</a:t>
            </a:r>
            <a:r>
              <a:rPr lang="en-US" sz="1400" b="1" dirty="0">
                <a:solidFill>
                  <a:schemeClr val="bg1"/>
                </a:solidFill>
                <a:latin typeface="D-DIN" panose="020B0504030202030204" pitchFamily="34" charset="0"/>
              </a:rPr>
              <a:t> kits to your account</a:t>
            </a:r>
          </a:p>
          <a:p>
            <a:pPr marL="342900" indent="-342900">
              <a:buFont typeface="+mj-lt"/>
              <a:buAutoNum type="arabicPeriod"/>
            </a:pPr>
            <a:endParaRPr lang="en-US" sz="1400" b="1" dirty="0">
              <a:solidFill>
                <a:schemeClr val="bg1"/>
              </a:solidFill>
              <a:latin typeface="D-DIN" panose="020B0504030202030204" pitchFamily="34" charset="0"/>
            </a:endParaRPr>
          </a:p>
          <a:p>
            <a:pPr marL="342900" indent="-342900">
              <a:buAutoNum type="arabicPeriod"/>
            </a:pPr>
            <a:r>
              <a:rPr lang="en-US" sz="1400" b="1" dirty="0">
                <a:solidFill>
                  <a:schemeClr val="bg1"/>
                </a:solidFill>
                <a:latin typeface="D-DIN" panose="020B0504030202030204" pitchFamily="34" charset="0"/>
              </a:rPr>
              <a:t>Assign nicknames, subscriptions, and service addresses to your fleet</a:t>
            </a:r>
          </a:p>
          <a:p>
            <a:pPr marL="342900" indent="-342900">
              <a:buFont typeface="+mj-lt"/>
              <a:buAutoNum type="arabicPeriod"/>
            </a:pPr>
            <a:endParaRPr lang="en-US" sz="1400" b="1" dirty="0">
              <a:solidFill>
                <a:schemeClr val="bg1"/>
              </a:solidFill>
              <a:latin typeface="D-DIN" panose="020B0504030202030204" pitchFamily="34" charset="0"/>
            </a:endParaRPr>
          </a:p>
          <a:p>
            <a:pPr marL="342900" indent="-342900">
              <a:buAutoNum type="arabicPeriod"/>
            </a:pPr>
            <a:r>
              <a:rPr lang="en-US" sz="1400" b="1" dirty="0">
                <a:solidFill>
                  <a:schemeClr val="bg1"/>
                </a:solidFill>
                <a:latin typeface="D-DIN" panose="020B0504030202030204" pitchFamily="34" charset="0"/>
              </a:rPr>
              <a:t>Pause, cancel, or change subscriptions on a monthly basis–- only receive an invoice for active subscriptions</a:t>
            </a:r>
            <a:r>
              <a:rPr lang="en-US" sz="1400" b="1" dirty="0">
                <a:solidFill>
                  <a:schemeClr val="accent4"/>
                </a:solidFill>
                <a:latin typeface="D-DIN" panose="020B0504030202030204" pitchFamily="34" charset="0"/>
              </a:rPr>
              <a:t>*</a:t>
            </a:r>
          </a:p>
          <a:p>
            <a:pPr marL="800100" lvl="1" indent="-342900">
              <a:buFont typeface="Arial" panose="020B0604020202020204" pitchFamily="34" charset="0"/>
              <a:buChar char="•"/>
            </a:pPr>
            <a:r>
              <a:rPr lang="en-US" sz="1200" dirty="0">
                <a:solidFill>
                  <a:schemeClr val="bg1"/>
                </a:solidFill>
                <a:latin typeface="D-DIN" panose="020B0504030202030204" pitchFamily="34" charset="0"/>
              </a:rPr>
              <a:t>Training at fixed location </a:t>
            </a:r>
            <a:r>
              <a:rPr lang="en-US" sz="1200" dirty="0">
                <a:solidFill>
                  <a:schemeClr val="bg1"/>
                </a:solidFill>
                <a:latin typeface="D-DIN" panose="020B0504030202030204" pitchFamily="34" charset="0"/>
                <a:sym typeface="Wingdings" panose="05000000000000000000" pitchFamily="2" charset="2"/>
              </a:rPr>
              <a:t> operational deployment</a:t>
            </a:r>
          </a:p>
          <a:p>
            <a:pPr marL="800100" lvl="1" indent="-342900">
              <a:buFont typeface="+mj-lt"/>
              <a:buAutoNum type="arabicPeriod"/>
            </a:pPr>
            <a:endParaRPr lang="en-US" sz="1400" dirty="0">
              <a:solidFill>
                <a:schemeClr val="bg1"/>
              </a:solidFill>
              <a:latin typeface="D-DIN" panose="020B0504030202030204" pitchFamily="34" charset="0"/>
              <a:sym typeface="Wingdings" panose="05000000000000000000" pitchFamily="2" charset="2"/>
            </a:endParaRPr>
          </a:p>
          <a:p>
            <a:pPr marL="342900" indent="-342900">
              <a:buFont typeface="+mj-lt"/>
              <a:buAutoNum type="arabicPeriod"/>
            </a:pPr>
            <a:r>
              <a:rPr lang="en-US" sz="1400" b="1" dirty="0">
                <a:solidFill>
                  <a:schemeClr val="bg1"/>
                </a:solidFill>
                <a:latin typeface="D-DIN" panose="020B0504030202030204" pitchFamily="34" charset="0"/>
                <a:sym typeface="Wingdings" panose="05000000000000000000" pitchFamily="2" charset="2"/>
              </a:rPr>
              <a:t>Activate and change service addresses as needed</a:t>
            </a:r>
          </a:p>
          <a:p>
            <a:endParaRPr lang="en-US" sz="1400" b="1" dirty="0">
              <a:solidFill>
                <a:schemeClr val="bg1"/>
              </a:solidFill>
              <a:latin typeface="D-DIN" panose="020B0504030202030204" pitchFamily="34" charset="0"/>
              <a:sym typeface="Wingdings" panose="05000000000000000000" pitchFamily="2" charset="2"/>
            </a:endParaRPr>
          </a:p>
          <a:p>
            <a:r>
              <a:rPr lang="en-US" sz="1400" b="1" dirty="0">
                <a:solidFill>
                  <a:schemeClr val="accent4"/>
                </a:solidFill>
                <a:latin typeface="D-DIN" panose="020B0504030202030204" pitchFamily="34" charset="0"/>
                <a:sym typeface="Wingdings" panose="05000000000000000000" pitchFamily="2" charset="2"/>
              </a:rPr>
              <a:t>*Or pre-pay for a # of monthly service credits consumed over time by your fleet</a:t>
            </a:r>
            <a:endParaRPr lang="en-US" sz="1400" b="1" dirty="0">
              <a:solidFill>
                <a:schemeClr val="accent4"/>
              </a:solidFill>
              <a:latin typeface="D-DIN" panose="020B0504030202030204" pitchFamily="34" charset="0"/>
            </a:endParaRPr>
          </a:p>
        </p:txBody>
      </p:sp>
      <p:pic>
        <p:nvPicPr>
          <p:cNvPr id="5" name="Picture 4">
            <a:extLst>
              <a:ext uri="{FF2B5EF4-FFF2-40B4-BE49-F238E27FC236}">
                <a16:creationId xmlns:a16="http://schemas.microsoft.com/office/drawing/2014/main" id="{C11234B3-0874-425A-BDE9-AB3845B71D99}"/>
              </a:ext>
            </a:extLst>
          </p:cNvPr>
          <p:cNvPicPr>
            <a:picLocks noChangeAspect="1"/>
          </p:cNvPicPr>
          <p:nvPr/>
        </p:nvPicPr>
        <p:blipFill rotWithShape="1">
          <a:blip r:embed="rId3"/>
          <a:srcRect l="5172"/>
          <a:stretch/>
        </p:blipFill>
        <p:spPr>
          <a:xfrm>
            <a:off x="7194514" y="2830568"/>
            <a:ext cx="1949486" cy="2009007"/>
          </a:xfrm>
          <a:prstGeom prst="rect">
            <a:avLst/>
          </a:prstGeom>
        </p:spPr>
      </p:pic>
      <p:sp>
        <p:nvSpPr>
          <p:cNvPr id="8" name="Title 7">
            <a:extLst>
              <a:ext uri="{FF2B5EF4-FFF2-40B4-BE49-F238E27FC236}">
                <a16:creationId xmlns:a16="http://schemas.microsoft.com/office/drawing/2014/main" id="{DD087C47-191F-4946-9981-BD5D3BDA485C}"/>
              </a:ext>
            </a:extLst>
          </p:cNvPr>
          <p:cNvSpPr>
            <a:spLocks noGrp="1"/>
          </p:cNvSpPr>
          <p:nvPr>
            <p:ph type="title"/>
          </p:nvPr>
        </p:nvSpPr>
        <p:spPr>
          <a:xfrm>
            <a:off x="464180" y="270233"/>
            <a:ext cx="4107820" cy="612322"/>
          </a:xfrm>
        </p:spPr>
        <p:txBody>
          <a:bodyPr>
            <a:normAutofit fontScale="90000"/>
          </a:bodyPr>
          <a:lstStyle/>
          <a:p>
            <a:pPr algn="ctr"/>
            <a:r>
              <a:rPr lang="en-US" dirty="0">
                <a:latin typeface="D-DIN" panose="020B0504030202030204" pitchFamily="34" charset="0"/>
              </a:rPr>
              <a:t>Tools for Customized Planning &amp; Usage</a:t>
            </a:r>
          </a:p>
        </p:txBody>
      </p:sp>
      <p:pic>
        <p:nvPicPr>
          <p:cNvPr id="10" name="Picture 9">
            <a:extLst>
              <a:ext uri="{FF2B5EF4-FFF2-40B4-BE49-F238E27FC236}">
                <a16:creationId xmlns:a16="http://schemas.microsoft.com/office/drawing/2014/main" id="{75FB91B5-1454-40C3-A903-EAD5F8C86E47}"/>
              </a:ext>
            </a:extLst>
          </p:cNvPr>
          <p:cNvPicPr>
            <a:picLocks noChangeAspect="1"/>
          </p:cNvPicPr>
          <p:nvPr/>
        </p:nvPicPr>
        <p:blipFill>
          <a:blip r:embed="rId4"/>
          <a:stretch>
            <a:fillRect/>
          </a:stretch>
        </p:blipFill>
        <p:spPr>
          <a:xfrm>
            <a:off x="4909241" y="415257"/>
            <a:ext cx="4185897" cy="2330620"/>
          </a:xfrm>
          <a:prstGeom prst="rect">
            <a:avLst/>
          </a:prstGeom>
        </p:spPr>
      </p:pic>
    </p:spTree>
    <p:extLst>
      <p:ext uri="{BB962C8B-B14F-4D97-AF65-F5344CB8AC3E}">
        <p14:creationId xmlns:p14="http://schemas.microsoft.com/office/powerpoint/2010/main" val="39822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795D-86BD-4B42-9254-C0870A9BB9C2}"/>
              </a:ext>
            </a:extLst>
          </p:cNvPr>
          <p:cNvSpPr>
            <a:spLocks noGrp="1"/>
          </p:cNvSpPr>
          <p:nvPr>
            <p:ph type="title"/>
          </p:nvPr>
        </p:nvSpPr>
        <p:spPr/>
        <p:txBody>
          <a:bodyPr/>
          <a:lstStyle/>
          <a:p>
            <a:r>
              <a:rPr lang="en-US" dirty="0">
                <a:latin typeface="D-DIN" panose="020B0504030202030204" pitchFamily="34" charset="0"/>
              </a:rPr>
              <a:t>FAQ</a:t>
            </a:r>
          </a:p>
        </p:txBody>
      </p:sp>
      <p:sp>
        <p:nvSpPr>
          <p:cNvPr id="7" name="Title 1">
            <a:extLst>
              <a:ext uri="{FF2B5EF4-FFF2-40B4-BE49-F238E27FC236}">
                <a16:creationId xmlns:a16="http://schemas.microsoft.com/office/drawing/2014/main" id="{97CA14B3-7B4E-4CAF-BCF9-479F6F8652B8}"/>
              </a:ext>
            </a:extLst>
          </p:cNvPr>
          <p:cNvSpPr txBox="1">
            <a:spLocks/>
          </p:cNvSpPr>
          <p:nvPr/>
        </p:nvSpPr>
        <p:spPr>
          <a:xfrm>
            <a:off x="5809788" y="1017111"/>
            <a:ext cx="2950754" cy="3845834"/>
          </a:xfrm>
          <a:prstGeom prst="rect">
            <a:avLst/>
          </a:prstGeom>
          <a:solidFill>
            <a:schemeClr val="tx1">
              <a:alpha val="29000"/>
            </a:schemeClr>
          </a:solidFill>
          <a:ln>
            <a:solidFill>
              <a:schemeClr val="accent1"/>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defTabSz="914377">
              <a:lnSpc>
                <a:spcPct val="100000"/>
              </a:lnSpc>
            </a:pPr>
            <a:r>
              <a:rPr lang="en-US" sz="2000" b="1" u="sng" dirty="0">
                <a:solidFill>
                  <a:prstClr val="white"/>
                </a:solidFill>
                <a:latin typeface="D-DIN" panose="020B0504030202030204" pitchFamily="34" charset="0"/>
                <a:cs typeface="Arial" panose="020B0604020202020204" pitchFamily="34" charset="0"/>
              </a:rPr>
              <a:t>CONTACT US</a:t>
            </a:r>
          </a:p>
          <a:p>
            <a:pPr defTabSz="914377">
              <a:lnSpc>
                <a:spcPct val="100000"/>
              </a:lnSpc>
            </a:pPr>
            <a:endParaRPr lang="en-US" sz="2000" b="1" u="sng" dirty="0">
              <a:solidFill>
                <a:prstClr val="white"/>
              </a:solidFill>
              <a:latin typeface="D-DIN" panose="020B0504030202030204" pitchFamily="34" charset="0"/>
              <a:cs typeface="Arial" panose="020B0604020202020204" pitchFamily="34" charset="0"/>
            </a:endParaRPr>
          </a:p>
          <a:p>
            <a:pPr defTabSz="914377">
              <a:lnSpc>
                <a:spcPct val="100000"/>
              </a:lnSpc>
            </a:pPr>
            <a:r>
              <a:rPr lang="en-US" sz="1600" u="sng" dirty="0">
                <a:solidFill>
                  <a:prstClr val="white"/>
                </a:solidFill>
                <a:latin typeface="D-DIN" panose="020B0504030202030204" pitchFamily="34" charset="0"/>
                <a:cs typeface="Arial" panose="020B0604020202020204" pitchFamily="34" charset="0"/>
              </a:rPr>
              <a:t>General Procurement Inquiries</a:t>
            </a:r>
          </a:p>
          <a:p>
            <a:pPr defTabSz="914377">
              <a:lnSpc>
                <a:spcPct val="100000"/>
              </a:lnSpc>
            </a:pPr>
            <a:r>
              <a:rPr lang="en-US" sz="1600" b="1" dirty="0">
                <a:solidFill>
                  <a:prstClr val="white"/>
                </a:solidFill>
                <a:latin typeface="D-DIN" panose="020B0504030202030204" pitchFamily="34" charset="0"/>
                <a:cs typeface="Arial" panose="020B0604020202020204" pitchFamily="34" charset="0"/>
              </a:rPr>
              <a:t>Candace Lee</a:t>
            </a:r>
          </a:p>
          <a:p>
            <a:pPr defTabSz="914377">
              <a:lnSpc>
                <a:spcPct val="100000"/>
              </a:lnSpc>
            </a:pPr>
            <a:r>
              <a:rPr lang="en-US" sz="1600" dirty="0">
                <a:solidFill>
                  <a:prstClr val="white"/>
                </a:solidFill>
                <a:latin typeface="D-DIN" panose="020B0504030202030204" pitchFamily="34" charset="0"/>
                <a:cs typeface="Arial" panose="020B0604020202020204" pitchFamily="34" charset="0"/>
              </a:rPr>
              <a:t>Manager</a:t>
            </a:r>
          </a:p>
          <a:p>
            <a:pPr defTabSz="914377">
              <a:lnSpc>
                <a:spcPct val="100000"/>
              </a:lnSpc>
            </a:pPr>
            <a:r>
              <a:rPr lang="en-US" sz="1600" dirty="0">
                <a:solidFill>
                  <a:prstClr val="white"/>
                </a:solidFill>
                <a:latin typeface="D-DIN" panose="020B0504030202030204" pitchFamily="34" charset="0"/>
                <a:cs typeface="Arial" panose="020B0604020202020204" pitchFamily="34" charset="0"/>
              </a:rPr>
              <a:t>Government Sales</a:t>
            </a:r>
          </a:p>
          <a:p>
            <a:pPr defTabSz="914377">
              <a:lnSpc>
                <a:spcPct val="100000"/>
              </a:lnSpc>
            </a:pPr>
            <a:r>
              <a:rPr lang="en-US" sz="1600" dirty="0">
                <a:solidFill>
                  <a:prstClr val="white"/>
                </a:solidFill>
                <a:latin typeface="D-DIN" panose="020B0504030202030204" pitchFamily="34" charset="0"/>
                <a:cs typeface="Arial" panose="020B0604020202020204" pitchFamily="34" charset="0"/>
                <a:hlinkClick r:id="rId2"/>
              </a:rPr>
              <a:t>Candace.Lee@spacex.com</a:t>
            </a:r>
            <a:endParaRPr lang="en-US" sz="1600" dirty="0">
              <a:solidFill>
                <a:prstClr val="white"/>
              </a:solidFill>
              <a:latin typeface="D-DIN" panose="020B0504030202030204" pitchFamily="34" charset="0"/>
              <a:cs typeface="Arial" panose="020B0604020202020204" pitchFamily="34" charset="0"/>
            </a:endParaRPr>
          </a:p>
          <a:p>
            <a:pPr defTabSz="914377">
              <a:lnSpc>
                <a:spcPct val="100000"/>
              </a:lnSpc>
            </a:pPr>
            <a:endParaRPr lang="en-US" sz="1600" dirty="0">
              <a:solidFill>
                <a:prstClr val="white"/>
              </a:solidFill>
              <a:latin typeface="D-DIN" panose="020B0504030202030204" pitchFamily="34" charset="0"/>
              <a:cs typeface="Arial" panose="020B0604020202020204" pitchFamily="34" charset="0"/>
            </a:endParaRPr>
          </a:p>
          <a:p>
            <a:pPr defTabSz="914377">
              <a:lnSpc>
                <a:spcPct val="100000"/>
              </a:lnSpc>
            </a:pPr>
            <a:r>
              <a:rPr lang="en-US" sz="1600" u="sng" dirty="0">
                <a:solidFill>
                  <a:prstClr val="white"/>
                </a:solidFill>
                <a:latin typeface="D-DIN" panose="020B0504030202030204" pitchFamily="34" charset="0"/>
                <a:cs typeface="Arial" panose="020B0604020202020204" pitchFamily="34" charset="0"/>
              </a:rPr>
              <a:t>Government – </a:t>
            </a:r>
          </a:p>
          <a:p>
            <a:pPr defTabSz="914377">
              <a:lnSpc>
                <a:spcPct val="100000"/>
              </a:lnSpc>
            </a:pPr>
            <a:r>
              <a:rPr lang="en-US" sz="1600" u="sng" dirty="0">
                <a:solidFill>
                  <a:prstClr val="white"/>
                </a:solidFill>
                <a:latin typeface="D-DIN" panose="020B0504030202030204" pitchFamily="34" charset="0"/>
                <a:cs typeface="Arial" panose="020B0604020202020204" pitchFamily="34" charset="0"/>
              </a:rPr>
              <a:t>ACP, E-Rate, Tribal Projects</a:t>
            </a:r>
          </a:p>
          <a:p>
            <a:pPr defTabSz="914377">
              <a:lnSpc>
                <a:spcPct val="100000"/>
              </a:lnSpc>
            </a:pPr>
            <a:r>
              <a:rPr lang="en-US" sz="1600" b="1" dirty="0">
                <a:solidFill>
                  <a:prstClr val="white"/>
                </a:solidFill>
                <a:latin typeface="D-DIN" panose="020B0504030202030204" pitchFamily="34" charset="0"/>
                <a:cs typeface="Arial" panose="020B0604020202020204" pitchFamily="34" charset="0"/>
              </a:rPr>
              <a:t>Erica Myers</a:t>
            </a:r>
          </a:p>
          <a:p>
            <a:pPr defTabSz="914377">
              <a:lnSpc>
                <a:spcPct val="100000"/>
              </a:lnSpc>
            </a:pPr>
            <a:r>
              <a:rPr lang="en-US" sz="1600" dirty="0">
                <a:solidFill>
                  <a:prstClr val="white"/>
                </a:solidFill>
                <a:latin typeface="D-DIN" panose="020B0504030202030204" pitchFamily="34" charset="0"/>
                <a:cs typeface="Arial" panose="020B0604020202020204" pitchFamily="34" charset="0"/>
              </a:rPr>
              <a:t>Senior Manager</a:t>
            </a:r>
          </a:p>
          <a:p>
            <a:pPr defTabSz="914377">
              <a:lnSpc>
                <a:spcPct val="100000"/>
              </a:lnSpc>
            </a:pPr>
            <a:r>
              <a:rPr lang="en-US" sz="1600" dirty="0">
                <a:solidFill>
                  <a:prstClr val="white"/>
                </a:solidFill>
                <a:latin typeface="D-DIN" panose="020B0504030202030204" pitchFamily="34" charset="0"/>
                <a:cs typeface="Arial" panose="020B0604020202020204" pitchFamily="34" charset="0"/>
              </a:rPr>
              <a:t>Global Government Affairs</a:t>
            </a:r>
          </a:p>
          <a:p>
            <a:pPr defTabSz="914377">
              <a:lnSpc>
                <a:spcPct val="100000"/>
              </a:lnSpc>
            </a:pPr>
            <a:r>
              <a:rPr lang="en-US" sz="1600" dirty="0">
                <a:solidFill>
                  <a:prstClr val="white"/>
                </a:solidFill>
                <a:latin typeface="D-DIN" panose="020B0504030202030204" pitchFamily="34" charset="0"/>
                <a:cs typeface="Arial" panose="020B0604020202020204" pitchFamily="34" charset="0"/>
                <a:hlinkClick r:id="rId3"/>
              </a:rPr>
              <a:t>Erica.Myers@spacex.com</a:t>
            </a:r>
            <a:endParaRPr lang="en-US" sz="1600" dirty="0">
              <a:solidFill>
                <a:prstClr val="white"/>
              </a:solidFill>
              <a:latin typeface="D-DIN" panose="020B0504030202030204" pitchFamily="34" charset="0"/>
              <a:cs typeface="Arial" panose="020B0604020202020204" pitchFamily="34" charset="0"/>
            </a:endParaRPr>
          </a:p>
          <a:p>
            <a:pPr defTabSz="914377">
              <a:lnSpc>
                <a:spcPct val="150000"/>
              </a:lnSpc>
            </a:pPr>
            <a:r>
              <a:rPr lang="en-US" sz="1600" dirty="0">
                <a:solidFill>
                  <a:prstClr val="white"/>
                </a:solidFill>
                <a:latin typeface="D-DIN" panose="020B0504030202030204" pitchFamily="34" charset="0"/>
                <a:cs typeface="Arial" panose="020B0604020202020204" pitchFamily="34" charset="0"/>
              </a:rPr>
              <a:t> </a:t>
            </a:r>
          </a:p>
          <a:p>
            <a:pPr defTabSz="914377">
              <a:lnSpc>
                <a:spcPct val="150000"/>
              </a:lnSpc>
            </a:pPr>
            <a:endParaRPr lang="en-US" sz="1600" b="1" dirty="0">
              <a:solidFill>
                <a:prstClr val="white"/>
              </a:solidFill>
              <a:latin typeface="D-DIN" panose="020B050403020203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20DFFAC2-FC79-4FDC-A386-FD10D60BC8A3}"/>
              </a:ext>
            </a:extLst>
          </p:cNvPr>
          <p:cNvSpPr>
            <a:spLocks noGrp="1"/>
          </p:cNvSpPr>
          <p:nvPr>
            <p:ph idx="1"/>
          </p:nvPr>
        </p:nvSpPr>
        <p:spPr/>
        <p:txBody>
          <a:bodyPr/>
          <a:lstStyle/>
          <a:p>
            <a:pPr marL="0" indent="0">
              <a:buNone/>
            </a:pPr>
            <a:r>
              <a:rPr lang="en-US" dirty="0">
                <a:latin typeface="D-DIN" panose="020B0504030202030204" pitchFamily="34" charset="0"/>
              </a:rPr>
              <a:t>Email us to get the link to our weekly 90-minute </a:t>
            </a:r>
          </a:p>
          <a:p>
            <a:pPr marL="0" indent="0">
              <a:buNone/>
            </a:pPr>
            <a:r>
              <a:rPr lang="en-US" dirty="0">
                <a:latin typeface="D-DIN" panose="020B0504030202030204" pitchFamily="34" charset="0"/>
              </a:rPr>
              <a:t>Webinar, which covers:</a:t>
            </a:r>
          </a:p>
          <a:p>
            <a:pPr marL="0" indent="0">
              <a:buNone/>
            </a:pPr>
            <a:endParaRPr lang="en-US" dirty="0">
              <a:latin typeface="D-DIN" panose="020B0504030202030204" pitchFamily="34" charset="0"/>
            </a:endParaRPr>
          </a:p>
          <a:p>
            <a:pPr marL="285750" indent="-285750"/>
            <a:r>
              <a:rPr lang="en-US" b="1" dirty="0">
                <a:latin typeface="D-DIN" panose="020B0504030202030204" pitchFamily="34" charset="0"/>
              </a:rPr>
              <a:t>Technical Overview &amp; Deployment Plans</a:t>
            </a:r>
          </a:p>
          <a:p>
            <a:pPr marL="285750" indent="-285750"/>
            <a:r>
              <a:rPr lang="en-US" b="1" dirty="0" err="1">
                <a:latin typeface="D-DIN" panose="020B0504030202030204" pitchFamily="34" charset="0"/>
              </a:rPr>
              <a:t>Starlink</a:t>
            </a:r>
            <a:r>
              <a:rPr lang="en-US" b="1" dirty="0">
                <a:latin typeface="D-DIN" panose="020B0504030202030204" pitchFamily="34" charset="0"/>
              </a:rPr>
              <a:t> for Community Projects</a:t>
            </a:r>
          </a:p>
          <a:p>
            <a:pPr marL="285750" indent="-285750"/>
            <a:r>
              <a:rPr lang="en-US" b="1" dirty="0">
                <a:latin typeface="D-DIN" panose="020B0504030202030204" pitchFamily="34" charset="0"/>
              </a:rPr>
              <a:t>Product &amp; Service Offerings</a:t>
            </a:r>
          </a:p>
          <a:p>
            <a:pPr marL="285750" indent="-285750"/>
            <a:r>
              <a:rPr lang="en-US" b="1" dirty="0">
                <a:latin typeface="D-DIN" panose="020B0504030202030204" pitchFamily="34" charset="0"/>
              </a:rPr>
              <a:t>How to buy </a:t>
            </a:r>
            <a:r>
              <a:rPr lang="en-US" b="1" dirty="0" err="1">
                <a:latin typeface="D-DIN" panose="020B0504030202030204" pitchFamily="34" charset="0"/>
              </a:rPr>
              <a:t>Starlink</a:t>
            </a:r>
            <a:endParaRPr lang="en-US" b="1" dirty="0">
              <a:latin typeface="D-DIN" panose="020B0504030202030204" pitchFamily="34" charset="0"/>
            </a:endParaRPr>
          </a:p>
          <a:p>
            <a:pPr marL="0" indent="0">
              <a:buNone/>
            </a:pPr>
            <a:endParaRPr lang="en-US" dirty="0"/>
          </a:p>
        </p:txBody>
      </p:sp>
    </p:spTree>
    <p:extLst>
      <p:ext uri="{BB962C8B-B14F-4D97-AF65-F5344CB8AC3E}">
        <p14:creationId xmlns:p14="http://schemas.microsoft.com/office/powerpoint/2010/main" val="1143479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AA48-3232-45A4-AEB4-5F1964644CFF}"/>
              </a:ext>
            </a:extLst>
          </p:cNvPr>
          <p:cNvSpPr>
            <a:spLocks noGrp="1"/>
          </p:cNvSpPr>
          <p:nvPr>
            <p:ph type="title"/>
          </p:nvPr>
        </p:nvSpPr>
        <p:spPr>
          <a:xfrm>
            <a:off x="148590" y="130630"/>
            <a:ext cx="8881110" cy="612322"/>
          </a:xfrm>
        </p:spPr>
        <p:txBody>
          <a:bodyPr>
            <a:normAutofit fontScale="90000"/>
          </a:bodyPr>
          <a:lstStyle/>
          <a:p>
            <a:r>
              <a:rPr lang="en-US" dirty="0" err="1">
                <a:latin typeface="D-DIN" panose="020B0504030202030204" pitchFamily="34" charset="0"/>
              </a:rPr>
              <a:t>Starlink</a:t>
            </a:r>
            <a:r>
              <a:rPr lang="en-US" dirty="0">
                <a:latin typeface="D-DIN" panose="020B0504030202030204" pitchFamily="34" charset="0"/>
              </a:rPr>
              <a:t>: A connectivity solution for emergency response activities anywhere in the world</a:t>
            </a:r>
          </a:p>
        </p:txBody>
      </p:sp>
      <p:sp>
        <p:nvSpPr>
          <p:cNvPr id="3" name="Text Placeholder 2">
            <a:extLst>
              <a:ext uri="{FF2B5EF4-FFF2-40B4-BE49-F238E27FC236}">
                <a16:creationId xmlns:a16="http://schemas.microsoft.com/office/drawing/2014/main" id="{7B60AE5D-A913-4C46-9F8F-F9BEB548EB41}"/>
              </a:ext>
            </a:extLst>
          </p:cNvPr>
          <p:cNvSpPr>
            <a:spLocks noGrp="1"/>
          </p:cNvSpPr>
          <p:nvPr>
            <p:ph type="body" sz="quarter" idx="13"/>
          </p:nvPr>
        </p:nvSpPr>
        <p:spPr>
          <a:xfrm>
            <a:off x="342900" y="857250"/>
            <a:ext cx="8572500" cy="822960"/>
          </a:xfrm>
        </p:spPr>
        <p:txBody>
          <a:bodyPr>
            <a:normAutofit/>
          </a:bodyPr>
          <a:lstStyle/>
          <a:p>
            <a:pPr algn="ctr"/>
            <a:r>
              <a:rPr lang="en-US" sz="1400" i="1" dirty="0">
                <a:solidFill>
                  <a:schemeClr val="bg1"/>
                </a:solidFill>
                <a:latin typeface="D-DIN" panose="020B0504030202030204" pitchFamily="34" charset="0"/>
              </a:rPr>
              <a:t>Inherently designed to reduce reliance on ground infrastructure</a:t>
            </a:r>
          </a:p>
          <a:p>
            <a:pPr algn="ctr"/>
            <a:r>
              <a:rPr lang="en-US" sz="1400" i="1" dirty="0">
                <a:solidFill>
                  <a:schemeClr val="bg1"/>
                </a:solidFill>
                <a:latin typeface="D-DIN" panose="020B0504030202030204" pitchFamily="34" charset="0"/>
              </a:rPr>
              <a:t>Ideally suited to service areas of the where connectivity is disrupted, unreliable, or completely unavailable after…</a:t>
            </a:r>
          </a:p>
        </p:txBody>
      </p:sp>
      <p:pic>
        <p:nvPicPr>
          <p:cNvPr id="5" name="Picture 4">
            <a:extLst>
              <a:ext uri="{FF2B5EF4-FFF2-40B4-BE49-F238E27FC236}">
                <a16:creationId xmlns:a16="http://schemas.microsoft.com/office/drawing/2014/main" id="{1C19D2E2-4590-4FA6-997B-2335476EF056}"/>
              </a:ext>
            </a:extLst>
          </p:cNvPr>
          <p:cNvPicPr>
            <a:picLocks noChangeAspect="1"/>
          </p:cNvPicPr>
          <p:nvPr/>
        </p:nvPicPr>
        <p:blipFill>
          <a:blip r:embed="rId2"/>
          <a:stretch>
            <a:fillRect/>
          </a:stretch>
        </p:blipFill>
        <p:spPr>
          <a:xfrm>
            <a:off x="558096" y="2181485"/>
            <a:ext cx="2427253" cy="2792210"/>
          </a:xfrm>
          <a:prstGeom prst="rect">
            <a:avLst/>
          </a:prstGeom>
        </p:spPr>
      </p:pic>
      <p:sp>
        <p:nvSpPr>
          <p:cNvPr id="7" name="TextBox 6">
            <a:extLst>
              <a:ext uri="{FF2B5EF4-FFF2-40B4-BE49-F238E27FC236}">
                <a16:creationId xmlns:a16="http://schemas.microsoft.com/office/drawing/2014/main" id="{08A57F68-66EF-49F6-912C-2A31FA5EF65D}"/>
              </a:ext>
            </a:extLst>
          </p:cNvPr>
          <p:cNvSpPr txBox="1"/>
          <p:nvPr/>
        </p:nvSpPr>
        <p:spPr>
          <a:xfrm>
            <a:off x="877172" y="1662603"/>
            <a:ext cx="1485900" cy="338554"/>
          </a:xfrm>
          <a:prstGeom prst="rect">
            <a:avLst/>
          </a:prstGeom>
          <a:noFill/>
        </p:spPr>
        <p:txBody>
          <a:bodyPr wrap="square" rtlCol="0">
            <a:spAutoFit/>
          </a:bodyPr>
          <a:lstStyle/>
          <a:p>
            <a:pPr algn="ctr"/>
            <a:r>
              <a:rPr lang="en-US" sz="1600" dirty="0">
                <a:solidFill>
                  <a:schemeClr val="bg1"/>
                </a:solidFill>
                <a:latin typeface="D-DIN" panose="020B0504030202030204" pitchFamily="34" charset="0"/>
              </a:rPr>
              <a:t>Fires</a:t>
            </a:r>
          </a:p>
        </p:txBody>
      </p:sp>
      <p:sp>
        <p:nvSpPr>
          <p:cNvPr id="8" name="TextBox 7">
            <a:extLst>
              <a:ext uri="{FF2B5EF4-FFF2-40B4-BE49-F238E27FC236}">
                <a16:creationId xmlns:a16="http://schemas.microsoft.com/office/drawing/2014/main" id="{000D34B2-A261-43A5-8530-A55E8C56CE9F}"/>
              </a:ext>
            </a:extLst>
          </p:cNvPr>
          <p:cNvSpPr txBox="1"/>
          <p:nvPr/>
        </p:nvSpPr>
        <p:spPr>
          <a:xfrm>
            <a:off x="3301253" y="1662603"/>
            <a:ext cx="2568388" cy="338554"/>
          </a:xfrm>
          <a:prstGeom prst="rect">
            <a:avLst/>
          </a:prstGeom>
          <a:noFill/>
        </p:spPr>
        <p:txBody>
          <a:bodyPr wrap="square" rtlCol="0">
            <a:spAutoFit/>
          </a:bodyPr>
          <a:lstStyle/>
          <a:p>
            <a:pPr algn="ctr"/>
            <a:r>
              <a:rPr lang="en-US" sz="1600" dirty="0">
                <a:solidFill>
                  <a:schemeClr val="bg1"/>
                </a:solidFill>
                <a:latin typeface="D-DIN" panose="020B0504030202030204" pitchFamily="34" charset="0"/>
              </a:rPr>
              <a:t>Flooding</a:t>
            </a:r>
          </a:p>
        </p:txBody>
      </p:sp>
      <p:sp>
        <p:nvSpPr>
          <p:cNvPr id="12" name="TextBox 11">
            <a:extLst>
              <a:ext uri="{FF2B5EF4-FFF2-40B4-BE49-F238E27FC236}">
                <a16:creationId xmlns:a16="http://schemas.microsoft.com/office/drawing/2014/main" id="{306F14A0-7325-4BB6-A133-51D696CA40FC}"/>
              </a:ext>
            </a:extLst>
          </p:cNvPr>
          <p:cNvSpPr txBox="1"/>
          <p:nvPr/>
        </p:nvSpPr>
        <p:spPr>
          <a:xfrm>
            <a:off x="6554619" y="1656426"/>
            <a:ext cx="1905870" cy="338554"/>
          </a:xfrm>
          <a:prstGeom prst="rect">
            <a:avLst/>
          </a:prstGeom>
          <a:noFill/>
        </p:spPr>
        <p:txBody>
          <a:bodyPr wrap="square" rtlCol="0">
            <a:spAutoFit/>
          </a:bodyPr>
          <a:lstStyle/>
          <a:p>
            <a:pPr algn="ctr"/>
            <a:r>
              <a:rPr lang="en-US" sz="1600" dirty="0">
                <a:solidFill>
                  <a:schemeClr val="bg1"/>
                </a:solidFill>
                <a:latin typeface="D-DIN" panose="020B0504030202030204" pitchFamily="34" charset="0"/>
              </a:rPr>
              <a:t>War</a:t>
            </a:r>
          </a:p>
        </p:txBody>
      </p:sp>
      <p:pic>
        <p:nvPicPr>
          <p:cNvPr id="13" name="Picture 12">
            <a:extLst>
              <a:ext uri="{FF2B5EF4-FFF2-40B4-BE49-F238E27FC236}">
                <a16:creationId xmlns:a16="http://schemas.microsoft.com/office/drawing/2014/main" id="{15D2CA02-071C-4432-9BD8-A249121CE4D4}"/>
              </a:ext>
            </a:extLst>
          </p:cNvPr>
          <p:cNvPicPr>
            <a:picLocks noChangeAspect="1"/>
          </p:cNvPicPr>
          <p:nvPr/>
        </p:nvPicPr>
        <p:blipFill rotWithShape="1">
          <a:blip r:embed="rId3"/>
          <a:srcRect l="7510" r="21261"/>
          <a:stretch/>
        </p:blipFill>
        <p:spPr>
          <a:xfrm>
            <a:off x="6185544" y="2181485"/>
            <a:ext cx="2729856" cy="2170900"/>
          </a:xfrm>
          <a:prstGeom prst="rect">
            <a:avLst/>
          </a:prstGeom>
        </p:spPr>
      </p:pic>
      <p:pic>
        <p:nvPicPr>
          <p:cNvPr id="15" name="Picture 14">
            <a:extLst>
              <a:ext uri="{FF2B5EF4-FFF2-40B4-BE49-F238E27FC236}">
                <a16:creationId xmlns:a16="http://schemas.microsoft.com/office/drawing/2014/main" id="{DE6D22A1-B52C-420B-8FF5-AEF22879A2CF}"/>
              </a:ext>
            </a:extLst>
          </p:cNvPr>
          <p:cNvPicPr>
            <a:picLocks noChangeAspect="1"/>
          </p:cNvPicPr>
          <p:nvPr/>
        </p:nvPicPr>
        <p:blipFill>
          <a:blip r:embed="rId4"/>
          <a:stretch>
            <a:fillRect/>
          </a:stretch>
        </p:blipFill>
        <p:spPr>
          <a:xfrm>
            <a:off x="3436251" y="2181485"/>
            <a:ext cx="2298391" cy="2792210"/>
          </a:xfrm>
          <a:prstGeom prst="rect">
            <a:avLst/>
          </a:prstGeom>
        </p:spPr>
      </p:pic>
    </p:spTree>
    <p:extLst>
      <p:ext uri="{BB962C8B-B14F-4D97-AF65-F5344CB8AC3E}">
        <p14:creationId xmlns:p14="http://schemas.microsoft.com/office/powerpoint/2010/main" val="399728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98096"/>
            <a:ext cx="8229600" cy="612322"/>
          </a:xfrm>
        </p:spPr>
        <p:txBody>
          <a:bodyPr>
            <a:normAutofit fontScale="90000"/>
          </a:bodyPr>
          <a:lstStyle/>
          <a:p>
            <a:pPr algn="ctr"/>
            <a:r>
              <a:rPr lang="en-US" dirty="0">
                <a:latin typeface="D-DIN" panose="020B0504030202030204" pitchFamily="34" charset="0"/>
              </a:rPr>
              <a:t>STARLINK: NEXT GENERATION CONNECTIVITY FOR REMOTE AREAS</a:t>
            </a:r>
          </a:p>
        </p:txBody>
      </p:sp>
      <p:sp>
        <p:nvSpPr>
          <p:cNvPr id="4" name="TextBox 3">
            <a:extLst>
              <a:ext uri="{FF2B5EF4-FFF2-40B4-BE49-F238E27FC236}">
                <a16:creationId xmlns:a16="http://schemas.microsoft.com/office/drawing/2014/main" id="{AB0FAFFE-BD07-47C2-9496-6D2BFB7B92AC}"/>
              </a:ext>
            </a:extLst>
          </p:cNvPr>
          <p:cNvSpPr txBox="1"/>
          <p:nvPr/>
        </p:nvSpPr>
        <p:spPr>
          <a:xfrm>
            <a:off x="356917" y="728302"/>
            <a:ext cx="8430164" cy="1754326"/>
          </a:xfrm>
          <a:prstGeom prst="rect">
            <a:avLst/>
          </a:prstGeom>
          <a:noFill/>
        </p:spPr>
        <p:txBody>
          <a:bodyPr wrap="square" rtlCol="0">
            <a:spAutoFit/>
          </a:bodyPr>
          <a:lstStyle/>
          <a:p>
            <a:pPr algn="ctr"/>
            <a:endParaRPr lang="en-US" sz="1200" dirty="0">
              <a:cs typeface="Arial" panose="020B0604020202020204" pitchFamily="34" charset="0"/>
            </a:endParaRPr>
          </a:p>
          <a:p>
            <a:pPr algn="ctr"/>
            <a:r>
              <a:rPr lang="en-US" sz="1200" dirty="0">
                <a:solidFill>
                  <a:schemeClr val="bg1"/>
                </a:solidFill>
                <a:latin typeface="D-DIN" panose="020B0504030202030204" pitchFamily="34" charset="0"/>
              </a:rPr>
              <a:t>SpaceX’s Starlink is the world's first satellite constellation operating close to earth to deliver high-speed, low latency internet capable of supporting streaming, online classes, video calls, and more.</a:t>
            </a:r>
          </a:p>
          <a:p>
            <a:pPr algn="ctr"/>
            <a:endParaRPr lang="en-US" sz="1200" dirty="0">
              <a:solidFill>
                <a:schemeClr val="bg1"/>
              </a:solidFill>
              <a:latin typeface="D-DIN" panose="020B0504030202030204" pitchFamily="34" charset="0"/>
            </a:endParaRPr>
          </a:p>
          <a:p>
            <a:pPr algn="ctr"/>
            <a:r>
              <a:rPr lang="en-US" sz="1200" dirty="0">
                <a:solidFill>
                  <a:schemeClr val="bg1"/>
                </a:solidFill>
                <a:latin typeface="D-DIN" panose="020B0504030202030204" pitchFamily="34" charset="0"/>
              </a:rPr>
              <a:t>Users connect to 150mbps+ download speeds within minutes of unboxing Starlink hardware, which has been designed for rapid deployment and self-installation.</a:t>
            </a:r>
          </a:p>
          <a:p>
            <a:pPr algn="ctr"/>
            <a:endParaRPr lang="en-US" sz="1200" dirty="0">
              <a:solidFill>
                <a:schemeClr val="bg1"/>
              </a:solidFill>
              <a:latin typeface="D-DIN" panose="020B0504030202030204" pitchFamily="34" charset="0"/>
            </a:endParaRPr>
          </a:p>
          <a:p>
            <a:pPr algn="ctr"/>
            <a:r>
              <a:rPr lang="en-US" sz="1200" dirty="0">
                <a:solidFill>
                  <a:schemeClr val="bg1"/>
                </a:solidFill>
                <a:latin typeface="D-DIN" panose="020B0504030202030204" pitchFamily="34" charset="0"/>
                <a:ea typeface="Roboto" panose="02000000000000000000" pitchFamily="2" charset="0"/>
              </a:rPr>
              <a:t>Starlink offers an affordable and fast solution for connectivity in the world’s most remote areas. </a:t>
            </a:r>
          </a:p>
          <a:p>
            <a:pPr algn="ctr"/>
            <a:endParaRPr lang="en-US" sz="1200" dirty="0"/>
          </a:p>
        </p:txBody>
      </p:sp>
      <p:pic>
        <p:nvPicPr>
          <p:cNvPr id="30" name="Picture 29">
            <a:extLst>
              <a:ext uri="{FF2B5EF4-FFF2-40B4-BE49-F238E27FC236}">
                <a16:creationId xmlns:a16="http://schemas.microsoft.com/office/drawing/2014/main" id="{91DB0CE5-9273-4AD2-9417-331F8FDA755F}"/>
              </a:ext>
            </a:extLst>
          </p:cNvPr>
          <p:cNvPicPr>
            <a:picLocks noChangeAspect="1"/>
          </p:cNvPicPr>
          <p:nvPr/>
        </p:nvPicPr>
        <p:blipFill>
          <a:blip r:embed="rId3"/>
          <a:stretch>
            <a:fillRect/>
          </a:stretch>
        </p:blipFill>
        <p:spPr>
          <a:xfrm>
            <a:off x="0" y="2643748"/>
            <a:ext cx="9144000" cy="2499752"/>
          </a:xfrm>
          <a:prstGeom prst="rect">
            <a:avLst/>
          </a:prstGeom>
          <a:ln w="44450">
            <a:noFill/>
          </a:ln>
        </p:spPr>
      </p:pic>
      <p:sp>
        <p:nvSpPr>
          <p:cNvPr id="31" name="Rectangle 30">
            <a:extLst>
              <a:ext uri="{FF2B5EF4-FFF2-40B4-BE49-F238E27FC236}">
                <a16:creationId xmlns:a16="http://schemas.microsoft.com/office/drawing/2014/main" id="{C9357D2F-A352-4CF2-BB7F-C20A5F1A112C}"/>
              </a:ext>
            </a:extLst>
          </p:cNvPr>
          <p:cNvSpPr/>
          <p:nvPr/>
        </p:nvSpPr>
        <p:spPr>
          <a:xfrm>
            <a:off x="212539" y="4678565"/>
            <a:ext cx="928055" cy="369332"/>
          </a:xfrm>
          <a:prstGeom prst="rect">
            <a:avLst/>
          </a:prstGeom>
        </p:spPr>
        <p:txBody>
          <a:bodyPr wrap="square">
            <a:spAutoFit/>
          </a:bodyPr>
          <a:lstStyle/>
          <a:p>
            <a:pPr algn="ctr" defTabSz="685784">
              <a:defRPr/>
            </a:pPr>
            <a:r>
              <a:rPr lang="en-US" sz="900" dirty="0">
                <a:solidFill>
                  <a:schemeClr val="bg1"/>
                </a:solidFill>
                <a:latin typeface="D-DIN" panose="020B0504030202030204" pitchFamily="34" charset="0"/>
                <a:sym typeface="Arial"/>
              </a:rPr>
              <a:t>Low Earth Orbit</a:t>
            </a:r>
          </a:p>
          <a:p>
            <a:pPr algn="ctr" defTabSz="685784">
              <a:defRPr/>
            </a:pPr>
            <a:r>
              <a:rPr lang="en-US" sz="900" dirty="0">
                <a:solidFill>
                  <a:schemeClr val="bg1"/>
                </a:solidFill>
                <a:latin typeface="D-DIN" panose="020B0504030202030204" pitchFamily="34" charset="0"/>
                <a:sym typeface="Arial"/>
              </a:rPr>
              <a:t>at 550 km</a:t>
            </a:r>
          </a:p>
        </p:txBody>
      </p:sp>
      <p:sp>
        <p:nvSpPr>
          <p:cNvPr id="33" name="Rectangle 32">
            <a:extLst>
              <a:ext uri="{FF2B5EF4-FFF2-40B4-BE49-F238E27FC236}">
                <a16:creationId xmlns:a16="http://schemas.microsoft.com/office/drawing/2014/main" id="{2C1DEE3E-0FC2-4218-A7A5-0E29B4C39EB5}"/>
              </a:ext>
            </a:extLst>
          </p:cNvPr>
          <p:cNvSpPr/>
          <p:nvPr/>
        </p:nvSpPr>
        <p:spPr>
          <a:xfrm>
            <a:off x="7950645" y="3184242"/>
            <a:ext cx="1111203" cy="369332"/>
          </a:xfrm>
          <a:prstGeom prst="rect">
            <a:avLst/>
          </a:prstGeom>
        </p:spPr>
        <p:txBody>
          <a:bodyPr wrap="none">
            <a:spAutoFit/>
          </a:bodyPr>
          <a:lstStyle/>
          <a:p>
            <a:pPr algn="r" defTabSz="685784">
              <a:defRPr/>
            </a:pPr>
            <a:r>
              <a:rPr lang="en-US" sz="900" dirty="0">
                <a:solidFill>
                  <a:schemeClr val="bg1"/>
                </a:solidFill>
                <a:latin typeface="D-DIN" panose="020B0504030202030204" pitchFamily="34" charset="0"/>
                <a:sym typeface="Arial"/>
              </a:rPr>
              <a:t>Geostationary Orbit</a:t>
            </a:r>
          </a:p>
          <a:p>
            <a:pPr algn="ctr" defTabSz="685784">
              <a:defRPr/>
            </a:pPr>
            <a:r>
              <a:rPr lang="en-US" sz="900" dirty="0">
                <a:solidFill>
                  <a:schemeClr val="bg1"/>
                </a:solidFill>
                <a:latin typeface="D-DIN" panose="020B0504030202030204" pitchFamily="34" charset="0"/>
                <a:sym typeface="Arial"/>
              </a:rPr>
              <a:t>at 35,786 km</a:t>
            </a:r>
          </a:p>
        </p:txBody>
      </p:sp>
      <p:sp>
        <p:nvSpPr>
          <p:cNvPr id="34" name="Rectangle 33">
            <a:extLst>
              <a:ext uri="{FF2B5EF4-FFF2-40B4-BE49-F238E27FC236}">
                <a16:creationId xmlns:a16="http://schemas.microsoft.com/office/drawing/2014/main" id="{CFEB1324-5EFC-4E94-8816-AD2032E9D6FA}"/>
              </a:ext>
            </a:extLst>
          </p:cNvPr>
          <p:cNvSpPr/>
          <p:nvPr/>
        </p:nvSpPr>
        <p:spPr>
          <a:xfrm>
            <a:off x="2158466" y="4273617"/>
            <a:ext cx="967339" cy="231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D-DIN" panose="020B0504030202030204" pitchFamily="34" charset="0"/>
              </a:rPr>
              <a:t>STARLINK</a:t>
            </a:r>
          </a:p>
        </p:txBody>
      </p:sp>
      <p:sp>
        <p:nvSpPr>
          <p:cNvPr id="35" name="Rectangle 34">
            <a:extLst>
              <a:ext uri="{FF2B5EF4-FFF2-40B4-BE49-F238E27FC236}">
                <a16:creationId xmlns:a16="http://schemas.microsoft.com/office/drawing/2014/main" id="{6FAF86C4-4427-4E39-BD4E-81BD4740BB82}"/>
              </a:ext>
            </a:extLst>
          </p:cNvPr>
          <p:cNvSpPr/>
          <p:nvPr/>
        </p:nvSpPr>
        <p:spPr>
          <a:xfrm>
            <a:off x="6018197" y="4093143"/>
            <a:ext cx="1121342" cy="411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A16C7022-886D-4671-A28B-E1E46841E6DA}"/>
              </a:ext>
            </a:extLst>
          </p:cNvPr>
          <p:cNvSpPr/>
          <p:nvPr/>
        </p:nvSpPr>
        <p:spPr>
          <a:xfrm>
            <a:off x="6169796" y="4199263"/>
            <a:ext cx="1033722" cy="231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latin typeface="D-DIN" panose="020B0504030202030204" pitchFamily="34" charset="0"/>
              </a:rPr>
              <a:t>TRADITIONAL PROVIDERS</a:t>
            </a:r>
          </a:p>
        </p:txBody>
      </p:sp>
    </p:spTree>
    <p:extLst>
      <p:ext uri="{BB962C8B-B14F-4D97-AF65-F5344CB8AC3E}">
        <p14:creationId xmlns:p14="http://schemas.microsoft.com/office/powerpoint/2010/main" val="4064122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987A3D-D831-45D5-B586-BE3F74283065}"/>
              </a:ext>
            </a:extLst>
          </p:cNvPr>
          <p:cNvSpPr>
            <a:spLocks noGrp="1"/>
          </p:cNvSpPr>
          <p:nvPr>
            <p:ph type="body" sz="quarter" idx="13"/>
          </p:nvPr>
        </p:nvSpPr>
        <p:spPr>
          <a:xfrm>
            <a:off x="2560320" y="474650"/>
            <a:ext cx="4112051" cy="4520260"/>
          </a:xfrm>
        </p:spPr>
        <p:txBody>
          <a:bodyPr>
            <a:normAutofit lnSpcReduction="10000"/>
          </a:bodyPr>
          <a:lstStyle/>
          <a:p>
            <a:r>
              <a:rPr lang="en-US" sz="1600" b="1" dirty="0">
                <a:solidFill>
                  <a:schemeClr val="bg1"/>
                </a:solidFill>
                <a:latin typeface="D-DIN" panose="020B0504030202030204" pitchFamily="34" charset="0"/>
              </a:rPr>
              <a:t>About SpaceX</a:t>
            </a:r>
          </a:p>
          <a:p>
            <a:pPr marL="285750" indent="-285750">
              <a:buFont typeface="Arial" panose="020B0604020202020204" pitchFamily="34" charset="0"/>
              <a:buChar char="•"/>
            </a:pPr>
            <a:r>
              <a:rPr lang="en-US" sz="1400" dirty="0">
                <a:solidFill>
                  <a:schemeClr val="bg1"/>
                </a:solidFill>
                <a:latin typeface="D-DIN" panose="020B0504030202030204" pitchFamily="34" charset="0"/>
              </a:rPr>
              <a:t>Founded in 2002 to make humanity interplanetary</a:t>
            </a:r>
          </a:p>
          <a:p>
            <a:pPr marL="285750" indent="-285750">
              <a:buFont typeface="Arial" panose="020B0604020202020204" pitchFamily="34" charset="0"/>
              <a:buChar char="•"/>
            </a:pPr>
            <a:r>
              <a:rPr lang="en-US" sz="1400" dirty="0">
                <a:solidFill>
                  <a:schemeClr val="bg1"/>
                </a:solidFill>
                <a:latin typeface="D-DIN" panose="020B0504030202030204" pitchFamily="34" charset="0"/>
              </a:rPr>
              <a:t>Entrusted by the U.S. and other Governments to deliver payloads and astronauts to space</a:t>
            </a:r>
          </a:p>
          <a:p>
            <a:pPr marL="285750" indent="-285750">
              <a:buFont typeface="Arial" panose="020B0604020202020204" pitchFamily="34" charset="0"/>
              <a:buChar char="•"/>
            </a:pPr>
            <a:r>
              <a:rPr lang="en-US" sz="1400" dirty="0">
                <a:solidFill>
                  <a:schemeClr val="bg1"/>
                </a:solidFill>
                <a:latin typeface="D-DIN" panose="020B0504030202030204" pitchFamily="34" charset="0"/>
              </a:rPr>
              <a:t>Pioneered rocket reusability</a:t>
            </a:r>
          </a:p>
          <a:p>
            <a:pPr marL="285750" indent="-285750">
              <a:buFont typeface="Arial" panose="020B0604020202020204" pitchFamily="34" charset="0"/>
              <a:buChar char="•"/>
            </a:pPr>
            <a:r>
              <a:rPr lang="en-US" sz="1400" dirty="0">
                <a:solidFill>
                  <a:schemeClr val="bg1"/>
                </a:solidFill>
                <a:latin typeface="D-DIN" panose="020B0504030202030204" pitchFamily="34" charset="0"/>
              </a:rPr>
              <a:t>Will return Americans to the Moon for the first time in over 50 years</a:t>
            </a:r>
          </a:p>
          <a:p>
            <a:pPr marL="285750" indent="-285750">
              <a:buFont typeface="Arial" panose="020B0604020202020204" pitchFamily="34" charset="0"/>
              <a:buChar char="•"/>
            </a:pPr>
            <a:endParaRPr lang="en-US" sz="1600" dirty="0">
              <a:solidFill>
                <a:schemeClr val="bg1"/>
              </a:solidFill>
              <a:latin typeface="D-DIN" panose="020B0504030202030204" pitchFamily="34" charset="0"/>
            </a:endParaRPr>
          </a:p>
          <a:p>
            <a:r>
              <a:rPr lang="en-US" sz="1600" b="1" dirty="0" err="1">
                <a:solidFill>
                  <a:schemeClr val="bg1"/>
                </a:solidFill>
                <a:latin typeface="D-DIN" panose="020B0504030202030204" pitchFamily="34" charset="0"/>
              </a:rPr>
              <a:t>Starlink</a:t>
            </a:r>
            <a:r>
              <a:rPr lang="en-US" sz="1600" b="1" dirty="0">
                <a:solidFill>
                  <a:schemeClr val="bg1"/>
                </a:solidFill>
                <a:latin typeface="D-DIN" panose="020B0504030202030204" pitchFamily="34" charset="0"/>
              </a:rPr>
              <a:t> service: Activated in the U.S. in October 2020</a:t>
            </a:r>
          </a:p>
          <a:p>
            <a:pPr marL="285750" indent="-285750">
              <a:buFont typeface="Arial" panose="020B0604020202020204" pitchFamily="34" charset="0"/>
              <a:buChar char="•"/>
            </a:pPr>
            <a:r>
              <a:rPr lang="en-US" sz="1400" dirty="0">
                <a:solidFill>
                  <a:schemeClr val="bg1"/>
                </a:solidFill>
                <a:latin typeface="D-DIN" panose="020B0504030202030204" pitchFamily="34" charset="0"/>
              </a:rPr>
              <a:t>Providing low latency, high speed connectivity to over 1,000,000 customers</a:t>
            </a:r>
          </a:p>
          <a:p>
            <a:pPr marL="285750" indent="-285750">
              <a:buFont typeface="Arial" panose="020B0604020202020204" pitchFamily="34" charset="0"/>
              <a:buChar char="•"/>
            </a:pPr>
            <a:r>
              <a:rPr lang="en-US" sz="1400" dirty="0">
                <a:solidFill>
                  <a:schemeClr val="bg1"/>
                </a:solidFill>
                <a:latin typeface="D-DIN" panose="020B0504030202030204" pitchFamily="34" charset="0"/>
              </a:rPr>
              <a:t>4,000+ satellites launched in the past 4 years</a:t>
            </a:r>
          </a:p>
          <a:p>
            <a:pPr marL="285750" indent="-285750">
              <a:buFont typeface="Arial" panose="020B0604020202020204" pitchFamily="34" charset="0"/>
              <a:buChar char="•"/>
            </a:pPr>
            <a:r>
              <a:rPr lang="en-US" sz="1400" dirty="0">
                <a:solidFill>
                  <a:schemeClr val="bg1"/>
                </a:solidFill>
                <a:latin typeface="D-DIN" panose="020B0504030202030204" pitchFamily="34" charset="0"/>
              </a:rPr>
              <a:t>Live in over 65 global markets</a:t>
            </a:r>
          </a:p>
          <a:p>
            <a:pPr marL="285750" indent="-285750">
              <a:buFont typeface="Arial" panose="020B0604020202020204" pitchFamily="34" charset="0"/>
              <a:buChar char="•"/>
            </a:pPr>
            <a:r>
              <a:rPr lang="en-US" sz="1400" dirty="0">
                <a:solidFill>
                  <a:schemeClr val="bg1"/>
                </a:solidFill>
                <a:latin typeface="D-DIN" panose="020B0504030202030204" pitchFamily="34" charset="0"/>
              </a:rPr>
              <a:t>Manufacturing over 32,000 </a:t>
            </a:r>
            <a:r>
              <a:rPr lang="en-US" sz="1400" dirty="0" err="1">
                <a:solidFill>
                  <a:schemeClr val="bg1"/>
                </a:solidFill>
                <a:latin typeface="D-DIN" panose="020B0504030202030204" pitchFamily="34" charset="0"/>
              </a:rPr>
              <a:t>Starlink</a:t>
            </a:r>
            <a:r>
              <a:rPr lang="en-US" sz="1400" dirty="0">
                <a:solidFill>
                  <a:schemeClr val="bg1"/>
                </a:solidFill>
                <a:latin typeface="D-DIN" panose="020B0504030202030204" pitchFamily="34" charset="0"/>
              </a:rPr>
              <a:t> kits (user terminal) and 50 </a:t>
            </a:r>
            <a:r>
              <a:rPr lang="en-US" sz="1400" dirty="0" err="1">
                <a:solidFill>
                  <a:schemeClr val="bg1"/>
                </a:solidFill>
                <a:latin typeface="D-DIN" panose="020B0504030202030204" pitchFamily="34" charset="0"/>
              </a:rPr>
              <a:t>Starlink</a:t>
            </a:r>
            <a:r>
              <a:rPr lang="en-US" sz="1400" dirty="0">
                <a:solidFill>
                  <a:schemeClr val="bg1"/>
                </a:solidFill>
                <a:latin typeface="D-DIN" panose="020B0504030202030204" pitchFamily="34" charset="0"/>
              </a:rPr>
              <a:t> satellites per week in the U.S.</a:t>
            </a:r>
            <a:endParaRPr lang="en-US" sz="1400" dirty="0">
              <a:latin typeface="D-DIN" panose="020B0504030202030204" pitchFamily="34" charset="0"/>
            </a:endParaRPr>
          </a:p>
        </p:txBody>
      </p:sp>
      <p:pic>
        <p:nvPicPr>
          <p:cNvPr id="4" name="Picture 3">
            <a:extLst>
              <a:ext uri="{FF2B5EF4-FFF2-40B4-BE49-F238E27FC236}">
                <a16:creationId xmlns:a16="http://schemas.microsoft.com/office/drawing/2014/main" id="{43A99540-FC00-4AE1-9E83-7D500EBF219E}"/>
              </a:ext>
            </a:extLst>
          </p:cNvPr>
          <p:cNvPicPr>
            <a:picLocks noChangeAspect="1"/>
          </p:cNvPicPr>
          <p:nvPr/>
        </p:nvPicPr>
        <p:blipFill rotWithShape="1">
          <a:blip r:embed="rId2"/>
          <a:srcRect l="38739" r="27814"/>
          <a:stretch/>
        </p:blipFill>
        <p:spPr>
          <a:xfrm>
            <a:off x="6869430" y="0"/>
            <a:ext cx="2274570" cy="5143500"/>
          </a:xfrm>
          <a:prstGeom prst="rect">
            <a:avLst/>
          </a:prstGeom>
        </p:spPr>
      </p:pic>
      <p:pic>
        <p:nvPicPr>
          <p:cNvPr id="5" name="Picture 4">
            <a:extLst>
              <a:ext uri="{FF2B5EF4-FFF2-40B4-BE49-F238E27FC236}">
                <a16:creationId xmlns:a16="http://schemas.microsoft.com/office/drawing/2014/main" id="{2AF6F135-1F8B-493F-9EAD-B4BED6019D13}"/>
              </a:ext>
            </a:extLst>
          </p:cNvPr>
          <p:cNvPicPr>
            <a:picLocks noChangeAspect="1"/>
          </p:cNvPicPr>
          <p:nvPr/>
        </p:nvPicPr>
        <p:blipFill rotWithShape="1">
          <a:blip r:embed="rId3"/>
          <a:srcRect l="5032" r="8884"/>
          <a:stretch/>
        </p:blipFill>
        <p:spPr>
          <a:xfrm>
            <a:off x="0" y="1577340"/>
            <a:ext cx="2471630" cy="1615518"/>
          </a:xfrm>
          <a:prstGeom prst="rect">
            <a:avLst/>
          </a:prstGeom>
        </p:spPr>
      </p:pic>
      <p:pic>
        <p:nvPicPr>
          <p:cNvPr id="6" name="Picture 5">
            <a:extLst>
              <a:ext uri="{FF2B5EF4-FFF2-40B4-BE49-F238E27FC236}">
                <a16:creationId xmlns:a16="http://schemas.microsoft.com/office/drawing/2014/main" id="{6872C59D-9C8E-405A-B7A2-7B241FFDAE1D}"/>
              </a:ext>
            </a:extLst>
          </p:cNvPr>
          <p:cNvPicPr>
            <a:picLocks noChangeAspect="1"/>
          </p:cNvPicPr>
          <p:nvPr/>
        </p:nvPicPr>
        <p:blipFill>
          <a:blip r:embed="rId4"/>
          <a:stretch>
            <a:fillRect/>
          </a:stretch>
        </p:blipFill>
        <p:spPr>
          <a:xfrm>
            <a:off x="-1" y="0"/>
            <a:ext cx="2471631" cy="1647754"/>
          </a:xfrm>
          <a:prstGeom prst="rect">
            <a:avLst/>
          </a:prstGeom>
        </p:spPr>
      </p:pic>
      <p:pic>
        <p:nvPicPr>
          <p:cNvPr id="7" name="Picture 6">
            <a:extLst>
              <a:ext uri="{FF2B5EF4-FFF2-40B4-BE49-F238E27FC236}">
                <a16:creationId xmlns:a16="http://schemas.microsoft.com/office/drawing/2014/main" id="{02C1C706-AA45-4C6B-980C-6804FFB905AA}"/>
              </a:ext>
            </a:extLst>
          </p:cNvPr>
          <p:cNvPicPr>
            <a:picLocks noChangeAspect="1"/>
          </p:cNvPicPr>
          <p:nvPr/>
        </p:nvPicPr>
        <p:blipFill>
          <a:blip r:embed="rId5"/>
          <a:stretch>
            <a:fillRect/>
          </a:stretch>
        </p:blipFill>
        <p:spPr>
          <a:xfrm>
            <a:off x="0" y="3151580"/>
            <a:ext cx="2471631" cy="1988821"/>
          </a:xfrm>
          <a:prstGeom prst="rect">
            <a:avLst/>
          </a:prstGeom>
        </p:spPr>
      </p:pic>
    </p:spTree>
    <p:extLst>
      <p:ext uri="{BB962C8B-B14F-4D97-AF65-F5344CB8AC3E}">
        <p14:creationId xmlns:p14="http://schemas.microsoft.com/office/powerpoint/2010/main" val="1944253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9948" y="262111"/>
            <a:ext cx="8229600" cy="612775"/>
          </a:xfrm>
        </p:spPr>
        <p:txBody>
          <a:bodyPr>
            <a:noAutofit/>
          </a:bodyPr>
          <a:lstStyle/>
          <a:p>
            <a:r>
              <a:rPr lang="en-US" b="1" dirty="0">
                <a:solidFill>
                  <a:schemeClr val="bg1"/>
                </a:solidFill>
                <a:latin typeface="D-DIN" panose="020B0504030202030204" pitchFamily="34" charset="0"/>
              </a:rPr>
              <a:t>HOW STARLINK WORKS</a:t>
            </a:r>
          </a:p>
        </p:txBody>
      </p:sp>
      <p:sp>
        <p:nvSpPr>
          <p:cNvPr id="38" name="TextBox 37"/>
          <p:cNvSpPr txBox="1"/>
          <p:nvPr/>
        </p:nvSpPr>
        <p:spPr>
          <a:xfrm>
            <a:off x="5840161" y="4043825"/>
            <a:ext cx="2561012" cy="430887"/>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D-DIN" panose="020B0504030202030204" pitchFamily="34" charset="0"/>
                <a:ea typeface="+mn-ea"/>
                <a:cs typeface="+mn-cs"/>
              </a:rPr>
              <a:t>Customer Site / </a:t>
            </a:r>
            <a:r>
              <a:rPr kumimoji="0" lang="en-US" sz="1200" b="1"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Starlink</a:t>
            </a:r>
            <a:r>
              <a:rPr kumimoji="0" lang="en-US" sz="1200" b="1" i="0" u="none" strike="noStrike" kern="1200" cap="none" spc="0" normalizeH="0" baseline="0" noProof="0" dirty="0">
                <a:ln>
                  <a:noFill/>
                </a:ln>
                <a:solidFill>
                  <a:prstClr val="white"/>
                </a:solidFill>
                <a:effectLst/>
                <a:uLnTx/>
                <a:uFillTx/>
                <a:latin typeface="D-DIN" panose="020B0504030202030204" pitchFamily="34" charset="0"/>
                <a:ea typeface="+mn-ea"/>
                <a:cs typeface="+mn-cs"/>
              </a:rPr>
              <a:t> Kit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D-DIN" panose="020B0504030202030204" pitchFamily="34" charset="0"/>
              </a:rPr>
              <a:t>Residential or Enterprise Backhaul solution</a:t>
            </a:r>
            <a:r>
              <a:rPr kumimoji="0" lang="en-US" sz="1000" b="1" i="0" u="none" strike="noStrike" kern="1200" cap="none" spc="0" normalizeH="0" baseline="0" noProof="0" dirty="0">
                <a:ln>
                  <a:noFill/>
                </a:ln>
                <a:solidFill>
                  <a:prstClr val="white"/>
                </a:solidFill>
                <a:effectLst/>
                <a:uLnTx/>
                <a:uFillTx/>
                <a:latin typeface="D-DIN" panose="020B0504030202030204" pitchFamily="34" charset="0"/>
                <a:ea typeface="+mn-ea"/>
                <a:cs typeface="+mn-cs"/>
              </a:rPr>
              <a:t> </a:t>
            </a:r>
          </a:p>
        </p:txBody>
      </p:sp>
      <p:grpSp>
        <p:nvGrpSpPr>
          <p:cNvPr id="43" name="Group 42"/>
          <p:cNvGrpSpPr/>
          <p:nvPr/>
        </p:nvGrpSpPr>
        <p:grpSpPr>
          <a:xfrm>
            <a:off x="1479110" y="3252601"/>
            <a:ext cx="1274441" cy="1398600"/>
            <a:chOff x="4263526" y="4076159"/>
            <a:chExt cx="1699254" cy="1864801"/>
          </a:xfrm>
        </p:grpSpPr>
        <p:pic>
          <p:nvPicPr>
            <p:cNvPr id="44" name="Picture 43"/>
            <p:cNvPicPr>
              <a:picLocks noChangeAspect="1"/>
            </p:cNvPicPr>
            <p:nvPr/>
          </p:nvPicPr>
          <p:blipFill>
            <a:blip r:embed="rId2"/>
            <a:stretch>
              <a:fillRect/>
            </a:stretch>
          </p:blipFill>
          <p:spPr>
            <a:xfrm>
              <a:off x="4717045" y="4076159"/>
              <a:ext cx="792218" cy="1019512"/>
            </a:xfrm>
            <a:prstGeom prst="rect">
              <a:avLst/>
            </a:prstGeom>
          </p:spPr>
        </p:pic>
        <p:sp>
          <p:nvSpPr>
            <p:cNvPr id="45" name="TextBox 44"/>
            <p:cNvSpPr txBox="1"/>
            <p:nvPr/>
          </p:nvSpPr>
          <p:spPr>
            <a:xfrm>
              <a:off x="4263526" y="5140741"/>
              <a:ext cx="1699254" cy="800219"/>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D-DIN" panose="020B0504030202030204" pitchFamily="34" charset="0"/>
                  <a:ea typeface="+mn-ea"/>
                  <a:cs typeface="+mn-cs"/>
                </a:rPr>
                <a:t>Internet Point of Presence (</a:t>
              </a:r>
              <a:r>
                <a:rPr kumimoji="0" lang="en-US" sz="1100" b="1"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PoP</a:t>
              </a:r>
              <a:r>
                <a:rPr kumimoji="0" lang="en-US" sz="1100" b="1" i="0" u="none" strike="noStrike" kern="1200" cap="none" spc="0" normalizeH="0" baseline="0" noProof="0" dirty="0">
                  <a:ln>
                    <a:noFill/>
                  </a:ln>
                  <a:solidFill>
                    <a:prstClr val="white"/>
                  </a:solidFill>
                  <a:effectLst/>
                  <a:uLnTx/>
                  <a:uFillTx/>
                  <a:latin typeface="D-DIN" panose="020B0504030202030204" pitchFamily="34" charset="0"/>
                  <a:ea typeface="+mn-ea"/>
                  <a:cs typeface="+mn-cs"/>
                </a:rPr>
                <a:t>) at Data Center</a:t>
              </a:r>
            </a:p>
          </p:txBody>
        </p:sp>
      </p:grpSp>
      <p:pic>
        <p:nvPicPr>
          <p:cNvPr id="53" name="Picture 52"/>
          <p:cNvPicPr>
            <a:picLocks noChangeAspect="1"/>
          </p:cNvPicPr>
          <p:nvPr/>
        </p:nvPicPr>
        <p:blipFill>
          <a:blip r:embed="rId3"/>
          <a:stretch>
            <a:fillRect/>
          </a:stretch>
        </p:blipFill>
        <p:spPr>
          <a:xfrm>
            <a:off x="153824" y="3433644"/>
            <a:ext cx="905228" cy="602411"/>
          </a:xfrm>
          <a:prstGeom prst="rect">
            <a:avLst/>
          </a:prstGeom>
          <a:ln>
            <a:noFill/>
          </a:ln>
        </p:spPr>
      </p:pic>
      <p:pic>
        <p:nvPicPr>
          <p:cNvPr id="54" name="Picture 53"/>
          <p:cNvPicPr>
            <a:picLocks noChangeAspect="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4540947" y="930305"/>
            <a:ext cx="368130" cy="986167"/>
          </a:xfrm>
          <a:prstGeom prst="rect">
            <a:avLst/>
          </a:prstGeom>
        </p:spPr>
      </p:pic>
      <p:cxnSp>
        <p:nvCxnSpPr>
          <p:cNvPr id="55" name="Straight Arrow Connector 54"/>
          <p:cNvCxnSpPr/>
          <p:nvPr/>
        </p:nvCxnSpPr>
        <p:spPr>
          <a:xfrm flipH="1" flipV="1">
            <a:off x="6544788" y="1916472"/>
            <a:ext cx="632529" cy="115154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753477" y="1836822"/>
            <a:ext cx="1164017" cy="461665"/>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10.7 – 12.7GHz Downlink 14.0 – 14.5GHz Uplink</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(Ku-band)</a:t>
            </a:r>
          </a:p>
        </p:txBody>
      </p:sp>
      <p:sp>
        <p:nvSpPr>
          <p:cNvPr id="58" name="TextBox 57"/>
          <p:cNvSpPr txBox="1"/>
          <p:nvPr/>
        </p:nvSpPr>
        <p:spPr>
          <a:xfrm>
            <a:off x="4247429" y="2729917"/>
            <a:ext cx="1174622" cy="461665"/>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17.8 – 19.3GHz Downlink</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27.5 – 30.0GHz Uplink (Ka-band)</a:t>
            </a:r>
          </a:p>
        </p:txBody>
      </p:sp>
      <p:cxnSp>
        <p:nvCxnSpPr>
          <p:cNvPr id="59" name="Straight Arrow Connector 58"/>
          <p:cNvCxnSpPr/>
          <p:nvPr/>
        </p:nvCxnSpPr>
        <p:spPr>
          <a:xfrm flipV="1">
            <a:off x="4086389" y="1995082"/>
            <a:ext cx="564769" cy="115421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2444599" y="3883461"/>
            <a:ext cx="1054767" cy="0"/>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635179" y="3513561"/>
            <a:ext cx="742632" cy="21929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Leased fiber </a:t>
            </a:r>
          </a:p>
        </p:txBody>
      </p:sp>
      <p:sp>
        <p:nvSpPr>
          <p:cNvPr id="64" name="TextBox 63"/>
          <p:cNvSpPr txBox="1"/>
          <p:nvPr/>
        </p:nvSpPr>
        <p:spPr>
          <a:xfrm>
            <a:off x="1103368" y="3384945"/>
            <a:ext cx="718698" cy="473206"/>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Datacenter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cross connects</a:t>
            </a:r>
          </a:p>
        </p:txBody>
      </p:sp>
      <p:sp>
        <p:nvSpPr>
          <p:cNvPr id="66" name="TextBox 65"/>
          <p:cNvSpPr txBox="1"/>
          <p:nvPr/>
        </p:nvSpPr>
        <p:spPr>
          <a:xfrm>
            <a:off x="107132" y="4009515"/>
            <a:ext cx="1068037" cy="219291"/>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Internet Content</a:t>
            </a:r>
          </a:p>
        </p:txBody>
      </p:sp>
      <p:cxnSp>
        <p:nvCxnSpPr>
          <p:cNvPr id="67" name="Straight Arrow Connector 66"/>
          <p:cNvCxnSpPr/>
          <p:nvPr/>
        </p:nvCxnSpPr>
        <p:spPr>
          <a:xfrm>
            <a:off x="6634094" y="1894726"/>
            <a:ext cx="653515" cy="117329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470077" y="394900"/>
            <a:ext cx="2890961" cy="461665"/>
          </a:xfrm>
          <a:prstGeom prst="rect">
            <a:avLst/>
          </a:prstGeom>
          <a:solidFill>
            <a:schemeClr val="tx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Starlink</a:t>
            </a:r>
            <a:r>
              <a:rPr kumimoji="0" lang="en-US" sz="1200" b="1" i="0" u="none" strike="noStrike" kern="1200" cap="none" spc="0" normalizeH="0" baseline="0" noProof="0" dirty="0">
                <a:ln>
                  <a:noFill/>
                </a:ln>
                <a:solidFill>
                  <a:prstClr val="white"/>
                </a:solidFill>
                <a:effectLst/>
                <a:uLnTx/>
                <a:uFillTx/>
                <a:latin typeface="D-DIN" panose="020B0504030202030204" pitchFamily="34" charset="0"/>
                <a:ea typeface="+mn-ea"/>
                <a:cs typeface="+mn-cs"/>
              </a:rPr>
              <a:t> Satellite Constellation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D-DIN" panose="020B0504030202030204" pitchFamily="34" charset="0"/>
              </a:rPr>
              <a:t>4,000+ satellite launched to date</a:t>
            </a:r>
            <a:endParaRPr kumimoji="0" lang="en-US" sz="120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p:txBody>
      </p:sp>
      <p:cxnSp>
        <p:nvCxnSpPr>
          <p:cNvPr id="69" name="Straight Arrow Connector 68"/>
          <p:cNvCxnSpPr/>
          <p:nvPr/>
        </p:nvCxnSpPr>
        <p:spPr>
          <a:xfrm flipH="1">
            <a:off x="3970965" y="1956198"/>
            <a:ext cx="614170" cy="117399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433578" y="4033640"/>
            <a:ext cx="1688944"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Starlink</a:t>
            </a:r>
            <a:r>
              <a:rPr kumimoji="0" lang="en-US" sz="1200" b="1" i="0" u="none" strike="noStrike" kern="1200" cap="none" spc="0" normalizeH="0" baseline="0" noProof="0" dirty="0">
                <a:ln>
                  <a:noFill/>
                </a:ln>
                <a:solidFill>
                  <a:prstClr val="white"/>
                </a:solidFill>
                <a:effectLst/>
                <a:uLnTx/>
                <a:uFillTx/>
                <a:latin typeface="D-DIN" panose="020B0504030202030204" pitchFamily="34" charset="0"/>
                <a:ea typeface="+mn-ea"/>
                <a:cs typeface="+mn-cs"/>
              </a:rPr>
              <a:t> Gateway Site</a:t>
            </a:r>
          </a:p>
        </p:txBody>
      </p:sp>
      <p:sp>
        <p:nvSpPr>
          <p:cNvPr id="81" name="TextBox 80"/>
          <p:cNvSpPr txBox="1"/>
          <p:nvPr/>
        </p:nvSpPr>
        <p:spPr>
          <a:xfrm>
            <a:off x="4802912" y="1275185"/>
            <a:ext cx="1711776"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100gbps+ Optical </a:t>
            </a:r>
            <a:r>
              <a:rPr kumimoji="0" lang="en-US" sz="1000" b="0"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Intersatellite</a:t>
            </a:r>
            <a:r>
              <a:rPr kumimoji="0" lang="en-US" sz="10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 Links (ISLs)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p:txBody>
      </p:sp>
      <p:cxnSp>
        <p:nvCxnSpPr>
          <p:cNvPr id="101" name="Straight Arrow Connector 100"/>
          <p:cNvCxnSpPr/>
          <p:nvPr/>
        </p:nvCxnSpPr>
        <p:spPr>
          <a:xfrm flipH="1" flipV="1">
            <a:off x="1165054" y="3883461"/>
            <a:ext cx="585984" cy="562"/>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1325ED1-8921-4FB9-B9AB-19C96DDC2256}"/>
              </a:ext>
            </a:extLst>
          </p:cNvPr>
          <p:cNvCxnSpPr>
            <a:cxnSpLocks/>
          </p:cNvCxnSpPr>
          <p:nvPr/>
        </p:nvCxnSpPr>
        <p:spPr>
          <a:xfrm>
            <a:off x="1458015" y="4798370"/>
            <a:ext cx="7141533" cy="0"/>
          </a:xfrm>
          <a:prstGeom prst="straightConnector1">
            <a:avLst/>
          </a:prstGeom>
          <a:ln w="47625">
            <a:solidFill>
              <a:schemeClr val="accent4">
                <a:lumMod val="7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FA985E7-571F-4222-87D5-2F44A85A29DF}"/>
              </a:ext>
            </a:extLst>
          </p:cNvPr>
          <p:cNvSpPr txBox="1"/>
          <p:nvPr/>
        </p:nvSpPr>
        <p:spPr>
          <a:xfrm>
            <a:off x="2753551" y="4636038"/>
            <a:ext cx="4338284" cy="47705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End-to-End Encryption: From </a:t>
            </a:r>
            <a:r>
              <a:rPr kumimoji="0" lang="en-US" sz="1400" b="0"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Starlink</a:t>
            </a:r>
            <a:r>
              <a:rPr kumimoji="0" lang="en-US" sz="1400" b="0" i="0" u="none" strike="noStrike" kern="1200" cap="none" spc="0" normalizeH="0" baseline="0" noProof="0" dirty="0">
                <a:ln>
                  <a:noFill/>
                </a:ln>
                <a:solidFill>
                  <a:prstClr val="white"/>
                </a:solidFill>
                <a:effectLst/>
                <a:uLnTx/>
                <a:uFillTx/>
                <a:latin typeface="D-DIN" panose="020B0504030202030204" pitchFamily="34" charset="0"/>
                <a:ea typeface="+mn-ea"/>
                <a:cs typeface="+mn-cs"/>
              </a:rPr>
              <a:t> Kit to </a:t>
            </a:r>
            <a:r>
              <a:rPr kumimoji="0" lang="en-US" sz="1400" b="0" i="0" u="none" strike="noStrike" kern="1200" cap="none" spc="0" normalizeH="0" baseline="0" noProof="0" dirty="0" err="1">
                <a:ln>
                  <a:noFill/>
                </a:ln>
                <a:solidFill>
                  <a:prstClr val="white"/>
                </a:solidFill>
                <a:effectLst/>
                <a:uLnTx/>
                <a:uFillTx/>
                <a:latin typeface="D-DIN" panose="020B0504030202030204" pitchFamily="34" charset="0"/>
                <a:ea typeface="+mn-ea"/>
                <a:cs typeface="+mn-cs"/>
              </a:rPr>
              <a:t>PoP</a:t>
            </a:r>
            <a:endParaRPr kumimoji="0" lang="en-US" sz="14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prstClr val="white"/>
                </a:solidFill>
                <a:latin typeface="D-DIN" panose="020B0504030202030204" pitchFamily="34" charset="0"/>
              </a:rPr>
              <a:t>Customers may encrypt on top</a:t>
            </a:r>
            <a:endParaRPr kumimoji="0" lang="en-US" sz="1100" b="0" i="0" u="none" strike="noStrike" kern="1200" cap="none" spc="0" normalizeH="0" baseline="0" noProof="0" dirty="0">
              <a:ln>
                <a:noFill/>
              </a:ln>
              <a:solidFill>
                <a:prstClr val="white"/>
              </a:solidFill>
              <a:effectLst/>
              <a:uLnTx/>
              <a:uFillTx/>
              <a:latin typeface="D-DIN" panose="020B0504030202030204" pitchFamily="34" charset="0"/>
              <a:ea typeface="+mn-ea"/>
              <a:cs typeface="+mn-cs"/>
            </a:endParaRPr>
          </a:p>
        </p:txBody>
      </p:sp>
      <p:pic>
        <p:nvPicPr>
          <p:cNvPr id="62" name="Picture 61"/>
          <p:cNvPicPr>
            <a:picLocks noChangeAspect="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5444466" y="321229"/>
            <a:ext cx="368130" cy="986167"/>
          </a:xfrm>
          <a:prstGeom prst="rect">
            <a:avLst/>
          </a:prstGeom>
        </p:spPr>
      </p:pic>
      <p:pic>
        <p:nvPicPr>
          <p:cNvPr id="65" name="Picture 64"/>
          <p:cNvPicPr>
            <a:picLocks noChangeAspect="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6385347" y="897208"/>
            <a:ext cx="368130" cy="986167"/>
          </a:xfrm>
          <a:prstGeom prst="rect">
            <a:avLst/>
          </a:prstGeom>
        </p:spPr>
      </p:pic>
      <p:cxnSp>
        <p:nvCxnSpPr>
          <p:cNvPr id="5" name="Straight Arrow Connector 4"/>
          <p:cNvCxnSpPr/>
          <p:nvPr/>
        </p:nvCxnSpPr>
        <p:spPr>
          <a:xfrm flipV="1">
            <a:off x="4878624" y="948619"/>
            <a:ext cx="501707" cy="188449"/>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819093" y="948620"/>
            <a:ext cx="465477" cy="231267"/>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7" name="Picture 76"/>
          <p:cNvPicPr>
            <a:picLocks noChangeAspect="1"/>
          </p:cNvPicPr>
          <p:nvPr/>
        </p:nvPicPr>
        <p:blipFill rotWithShape="1">
          <a:blip r:embed="rId5"/>
          <a:srcRect l="16689" t="6413" r="11592" b="19476"/>
          <a:stretch/>
        </p:blipFill>
        <p:spPr>
          <a:xfrm>
            <a:off x="7287609" y="3273956"/>
            <a:ext cx="789260" cy="81556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599" t="7154" r="2411"/>
          <a:stretch/>
        </p:blipFill>
        <p:spPr>
          <a:xfrm>
            <a:off x="3567503" y="3261286"/>
            <a:ext cx="1425388" cy="782539"/>
          </a:xfrm>
          <a:prstGeom prst="rect">
            <a:avLst/>
          </a:prstGeom>
        </p:spPr>
      </p:pic>
      <p:sp>
        <p:nvSpPr>
          <p:cNvPr id="3" name="TextBox 2">
            <a:extLst>
              <a:ext uri="{FF2B5EF4-FFF2-40B4-BE49-F238E27FC236}">
                <a16:creationId xmlns:a16="http://schemas.microsoft.com/office/drawing/2014/main" id="{08639A57-6715-4EA2-B482-C1352BB6C4B6}"/>
              </a:ext>
            </a:extLst>
          </p:cNvPr>
          <p:cNvSpPr txBox="1"/>
          <p:nvPr/>
        </p:nvSpPr>
        <p:spPr>
          <a:xfrm>
            <a:off x="270761" y="996904"/>
            <a:ext cx="3461415" cy="1446550"/>
          </a:xfrm>
          <a:prstGeom prst="rect">
            <a:avLst/>
          </a:prstGeom>
          <a:noFill/>
        </p:spPr>
        <p:txBody>
          <a:bodyPr wrap="square" rtlCol="0">
            <a:spAutoFit/>
          </a:bodyPr>
          <a:lstStyle/>
          <a:p>
            <a:pPr marL="171450" indent="-171450">
              <a:buFont typeface="Arial" panose="020B0604020202020204" pitchFamily="34" charset="0"/>
              <a:buChar char="•"/>
            </a:pPr>
            <a:r>
              <a:rPr lang="en-US" sz="1100" b="1" dirty="0">
                <a:solidFill>
                  <a:schemeClr val="bg1"/>
                </a:solidFill>
                <a:latin typeface="D-DIN" panose="020B0504030202030204" pitchFamily="34" charset="0"/>
              </a:rPr>
              <a:t>Enables high-throughput, low-latency broadband service to end-users who are </a:t>
            </a:r>
            <a:r>
              <a:rPr lang="en-US" sz="1100" b="1" u="sng" dirty="0">
                <a:solidFill>
                  <a:schemeClr val="bg1"/>
                </a:solidFill>
                <a:latin typeface="D-DIN" panose="020B0504030202030204" pitchFamily="34" charset="0"/>
              </a:rPr>
              <a:t>not in physical proximity to ground infrastructure </a:t>
            </a:r>
            <a:r>
              <a:rPr lang="en-US" sz="1100" b="1" dirty="0">
                <a:solidFill>
                  <a:schemeClr val="bg1"/>
                </a:solidFill>
                <a:latin typeface="D-DIN" panose="020B0504030202030204" pitchFamily="34" charset="0"/>
              </a:rPr>
              <a:t>(fiber)</a:t>
            </a:r>
          </a:p>
          <a:p>
            <a:endParaRPr lang="en-US" sz="1100" b="1" dirty="0">
              <a:solidFill>
                <a:schemeClr val="bg1"/>
              </a:solidFill>
              <a:latin typeface="D-DIN" panose="020B0504030202030204" pitchFamily="34" charset="0"/>
            </a:endParaRPr>
          </a:p>
          <a:p>
            <a:pPr marL="171450" indent="-171450">
              <a:buFont typeface="Arial" panose="020B0604020202020204" pitchFamily="34" charset="0"/>
              <a:buChar char="•"/>
            </a:pPr>
            <a:r>
              <a:rPr lang="en-US" sz="1100" b="1" dirty="0">
                <a:solidFill>
                  <a:schemeClr val="bg1"/>
                </a:solidFill>
                <a:latin typeface="D-DIN" panose="020B0504030202030204" pitchFamily="34" charset="0"/>
              </a:rPr>
              <a:t>Resiliency through path diversity</a:t>
            </a:r>
          </a:p>
          <a:p>
            <a:endParaRPr lang="en-US" sz="1100" b="1" dirty="0">
              <a:solidFill>
                <a:schemeClr val="bg1"/>
              </a:solidFill>
              <a:latin typeface="D-DIN" panose="020B0504030202030204" pitchFamily="34" charset="0"/>
            </a:endParaRPr>
          </a:p>
          <a:p>
            <a:pPr marL="171450" indent="-171450">
              <a:buFont typeface="Arial" panose="020B0604020202020204" pitchFamily="34" charset="0"/>
              <a:buChar char="•"/>
            </a:pPr>
            <a:r>
              <a:rPr lang="en-US" sz="1100" b="1" dirty="0">
                <a:solidFill>
                  <a:schemeClr val="bg1"/>
                </a:solidFill>
                <a:latin typeface="D-DIN" panose="020B0504030202030204" pitchFamily="34" charset="0"/>
              </a:rPr>
              <a:t>Get online in a few minutes, with only a power source &amp; a clear view of the sky</a:t>
            </a:r>
          </a:p>
        </p:txBody>
      </p:sp>
      <p:pic>
        <p:nvPicPr>
          <p:cNvPr id="6" name="Picture 5">
            <a:extLst>
              <a:ext uri="{FF2B5EF4-FFF2-40B4-BE49-F238E27FC236}">
                <a16:creationId xmlns:a16="http://schemas.microsoft.com/office/drawing/2014/main" id="{03AB692A-9689-4F33-A395-AFE07777C679}"/>
              </a:ext>
            </a:extLst>
          </p:cNvPr>
          <p:cNvPicPr>
            <a:picLocks noChangeAspect="1"/>
          </p:cNvPicPr>
          <p:nvPr/>
        </p:nvPicPr>
        <p:blipFill>
          <a:blip r:embed="rId7"/>
          <a:stretch>
            <a:fillRect/>
          </a:stretch>
        </p:blipFill>
        <p:spPr>
          <a:xfrm>
            <a:off x="6092820" y="3266478"/>
            <a:ext cx="1193640" cy="832861"/>
          </a:xfrm>
          <a:prstGeom prst="rect">
            <a:avLst/>
          </a:prstGeom>
        </p:spPr>
      </p:pic>
    </p:spTree>
    <p:extLst>
      <p:ext uri="{BB962C8B-B14F-4D97-AF65-F5344CB8AC3E}">
        <p14:creationId xmlns:p14="http://schemas.microsoft.com/office/powerpoint/2010/main" val="4062866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7691B-7569-4D5E-B9E4-432CC8FD62CB}"/>
              </a:ext>
            </a:extLst>
          </p:cNvPr>
          <p:cNvPicPr>
            <a:picLocks noChangeAspect="1"/>
          </p:cNvPicPr>
          <p:nvPr/>
        </p:nvPicPr>
        <p:blipFill rotWithShape="1">
          <a:blip r:embed="rId3"/>
          <a:srcRect t="5689"/>
          <a:stretch/>
        </p:blipFill>
        <p:spPr>
          <a:xfrm>
            <a:off x="4572000" y="461554"/>
            <a:ext cx="3140460" cy="2036468"/>
          </a:xfrm>
          <a:prstGeom prst="rect">
            <a:avLst/>
          </a:prstGeom>
        </p:spPr>
      </p:pic>
      <p:sp>
        <p:nvSpPr>
          <p:cNvPr id="2" name="Title 1"/>
          <p:cNvSpPr>
            <a:spLocks noGrp="1"/>
          </p:cNvSpPr>
          <p:nvPr>
            <p:ph type="title"/>
          </p:nvPr>
        </p:nvSpPr>
        <p:spPr/>
        <p:txBody>
          <a:bodyPr>
            <a:normAutofit/>
          </a:bodyPr>
          <a:lstStyle/>
          <a:p>
            <a:r>
              <a:rPr lang="en-US" sz="2000" b="1" dirty="0">
                <a:solidFill>
                  <a:schemeClr val="bg1"/>
                </a:solidFill>
                <a:latin typeface="D-DIN" panose="020B0504030202030204" pitchFamily="34" charset="0"/>
              </a:rPr>
              <a:t>BENEFITS OF STARLINK</a:t>
            </a:r>
          </a:p>
        </p:txBody>
      </p:sp>
      <p:sp>
        <p:nvSpPr>
          <p:cNvPr id="3" name="Text Placeholder 2"/>
          <p:cNvSpPr>
            <a:spLocks noGrp="1"/>
          </p:cNvSpPr>
          <p:nvPr>
            <p:ph type="body" sz="quarter" idx="13"/>
          </p:nvPr>
        </p:nvSpPr>
        <p:spPr>
          <a:xfrm>
            <a:off x="251128" y="742952"/>
            <a:ext cx="5203704" cy="4185036"/>
          </a:xfrm>
        </p:spPr>
        <p:txBody>
          <a:bodyPr>
            <a:normAutofit fontScale="25000" lnSpcReduction="20000"/>
          </a:bodyPr>
          <a:lstStyle/>
          <a:p>
            <a:pPr marL="341313" indent="-279400">
              <a:buFont typeface="Arial" panose="020B0604020202020204" pitchFamily="34" charset="0"/>
              <a:buChar char="•"/>
              <a:defRPr/>
            </a:pPr>
            <a:r>
              <a:rPr lang="fr-FR" sz="4800" b="1" dirty="0" err="1">
                <a:solidFill>
                  <a:schemeClr val="bg1"/>
                </a:solidFill>
                <a:latin typeface="D-DIN" panose="020B0504030202030204" pitchFamily="34" charset="0"/>
                <a:cs typeface="Arial" panose="020B0604020202020204" pitchFamily="34" charset="0"/>
              </a:rPr>
              <a:t>Ubiquitous</a:t>
            </a:r>
            <a:r>
              <a:rPr lang="fr-FR" sz="4800" b="1" dirty="0">
                <a:solidFill>
                  <a:schemeClr val="bg1"/>
                </a:solidFill>
                <a:latin typeface="D-DIN" panose="020B0504030202030204" pitchFamily="34" charset="0"/>
                <a:cs typeface="Arial" panose="020B0604020202020204" pitchFamily="34" charset="0"/>
              </a:rPr>
              <a:t> global </a:t>
            </a:r>
            <a:r>
              <a:rPr lang="fr-FR" sz="4800" b="1" dirty="0" err="1">
                <a:solidFill>
                  <a:schemeClr val="bg1"/>
                </a:solidFill>
                <a:latin typeface="D-DIN" panose="020B0504030202030204" pitchFamily="34" charset="0"/>
                <a:cs typeface="Arial" panose="020B0604020202020204" pitchFamily="34" charset="0"/>
              </a:rPr>
              <a:t>coverage</a:t>
            </a:r>
            <a:r>
              <a:rPr lang="fr-FR" sz="4800" b="1" dirty="0">
                <a:solidFill>
                  <a:schemeClr val="bg1"/>
                </a:solidFill>
                <a:latin typeface="D-DIN" panose="020B0504030202030204" pitchFamily="34" charset="0"/>
                <a:cs typeface="Arial" panose="020B0604020202020204" pitchFamily="34" charset="0"/>
              </a:rPr>
              <a:t> </a:t>
            </a:r>
            <a:r>
              <a:rPr lang="fr-FR" sz="4800" b="1" dirty="0" err="1">
                <a:solidFill>
                  <a:schemeClr val="bg1"/>
                </a:solidFill>
                <a:latin typeface="D-DIN" panose="020B0504030202030204" pitchFamily="34" charset="0"/>
                <a:cs typeface="Arial" panose="020B0604020202020204" pitchFamily="34" charset="0"/>
              </a:rPr>
              <a:t>using</a:t>
            </a:r>
            <a:r>
              <a:rPr lang="fr-FR" sz="4800" b="1" dirty="0">
                <a:solidFill>
                  <a:schemeClr val="bg1"/>
                </a:solidFill>
                <a:latin typeface="D-DIN" panose="020B0504030202030204" pitchFamily="34" charset="0"/>
                <a:cs typeface="Arial" panose="020B0604020202020204" pitchFamily="34" charset="0"/>
              </a:rPr>
              <a:t> </a:t>
            </a:r>
            <a:r>
              <a:rPr lang="fr-FR" sz="4800" b="1" dirty="0" err="1">
                <a:solidFill>
                  <a:schemeClr val="bg1"/>
                </a:solidFill>
                <a:latin typeface="D-DIN" panose="020B0504030202030204" pitchFamily="34" charset="0"/>
                <a:cs typeface="Arial" panose="020B0604020202020204" pitchFamily="34" charset="0"/>
              </a:rPr>
              <a:t>dynamic</a:t>
            </a:r>
            <a:r>
              <a:rPr lang="fr-FR" sz="4800" b="1" dirty="0">
                <a:solidFill>
                  <a:schemeClr val="bg1"/>
                </a:solidFill>
                <a:latin typeface="D-DIN" panose="020B0504030202030204" pitchFamily="34" charset="0"/>
                <a:cs typeface="Arial" panose="020B0604020202020204" pitchFamily="34" charset="0"/>
              </a:rPr>
              <a:t> </a:t>
            </a:r>
            <a:r>
              <a:rPr lang="fr-FR" sz="4800" b="1" dirty="0" err="1">
                <a:solidFill>
                  <a:schemeClr val="bg1"/>
                </a:solidFill>
                <a:latin typeface="D-DIN" panose="020B0504030202030204" pitchFamily="34" charset="0"/>
                <a:cs typeface="Arial" panose="020B0604020202020204" pitchFamily="34" charset="0"/>
              </a:rPr>
              <a:t>beams</a:t>
            </a:r>
            <a:endParaRPr lang="fr-FR" sz="4800" b="1" dirty="0">
              <a:solidFill>
                <a:schemeClr val="bg1"/>
              </a:solidFill>
              <a:latin typeface="D-DIN" panose="020B0504030202030204" pitchFamily="34" charset="0"/>
              <a:cs typeface="Arial" panose="020B0604020202020204" pitchFamily="34" charset="0"/>
            </a:endParaRPr>
          </a:p>
          <a:p>
            <a:pPr marL="860426" lvl="1" indent="-279400">
              <a:defRPr/>
            </a:pPr>
            <a:r>
              <a:rPr lang="fr-FR" sz="4400" dirty="0" err="1">
                <a:latin typeface="D-DIN" panose="020B0504030202030204" pitchFamily="34" charset="0"/>
                <a:cs typeface="Arial" panose="020B0604020202020204" pitchFamily="34" charset="0"/>
              </a:rPr>
              <a:t>Each</a:t>
            </a:r>
            <a:r>
              <a:rPr lang="fr-FR" sz="4400" dirty="0">
                <a:latin typeface="D-DIN" panose="020B0504030202030204" pitchFamily="34" charset="0"/>
                <a:cs typeface="Arial" panose="020B0604020202020204" pitchFamily="34" charset="0"/>
              </a:rPr>
              <a:t> satellite has multiple </a:t>
            </a:r>
            <a:r>
              <a:rPr lang="fr-FR" sz="4400" dirty="0" err="1">
                <a:latin typeface="D-DIN" panose="020B0504030202030204" pitchFamily="34" charset="0"/>
                <a:cs typeface="Arial" panose="020B0604020202020204" pitchFamily="34" charset="0"/>
              </a:rPr>
              <a:t>beams</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each</a:t>
            </a:r>
            <a:r>
              <a:rPr lang="fr-FR" sz="4400" dirty="0">
                <a:latin typeface="D-DIN" panose="020B0504030202030204" pitchFamily="34" charset="0"/>
                <a:cs typeface="Arial" panose="020B0604020202020204" pitchFamily="34" charset="0"/>
              </a:rPr>
              <a:t> of  </a:t>
            </a:r>
            <a:r>
              <a:rPr lang="fr-FR" sz="4400" dirty="0" err="1">
                <a:latin typeface="D-DIN" panose="020B0504030202030204" pitchFamily="34" charset="0"/>
                <a:cs typeface="Arial" panose="020B0604020202020204" pitchFamily="34" charset="0"/>
              </a:rPr>
              <a:t>which</a:t>
            </a:r>
            <a:r>
              <a:rPr lang="fr-FR" sz="4400" dirty="0">
                <a:latin typeface="D-DIN" panose="020B0504030202030204" pitchFamily="34" charset="0"/>
                <a:cs typeface="Arial" panose="020B0604020202020204" pitchFamily="34" charset="0"/>
              </a:rPr>
              <a:t> serves a </a:t>
            </a:r>
            <a:r>
              <a:rPr lang="fr-FR" sz="4400" dirty="0" err="1">
                <a:latin typeface="D-DIN" panose="020B0504030202030204" pitchFamily="34" charset="0"/>
                <a:cs typeface="Arial" panose="020B0604020202020204" pitchFamily="34" charset="0"/>
              </a:rPr>
              <a:t>concentrated</a:t>
            </a:r>
            <a:r>
              <a:rPr lang="fr-FR" sz="4400" dirty="0">
                <a:latin typeface="D-DIN" panose="020B0504030202030204" pitchFamily="34" charset="0"/>
                <a:cs typeface="Arial" panose="020B0604020202020204" pitchFamily="34" charset="0"/>
              </a:rPr>
              <a:t> area on </a:t>
            </a:r>
            <a:r>
              <a:rPr lang="fr-FR" sz="4400" dirty="0" err="1">
                <a:latin typeface="D-DIN" panose="020B0504030202030204" pitchFamily="34" charset="0"/>
                <a:cs typeface="Arial" panose="020B0604020202020204" pitchFamily="34" charset="0"/>
              </a:rPr>
              <a:t>Earth</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cell</a:t>
            </a:r>
            <a:r>
              <a:rPr lang="fr-FR" sz="4400" dirty="0">
                <a:latin typeface="D-DIN" panose="020B0504030202030204" pitchFamily="34" charset="0"/>
                <a:cs typeface="Arial" panose="020B0604020202020204" pitchFamily="34" charset="0"/>
              </a:rPr>
              <a:t>)</a:t>
            </a:r>
          </a:p>
          <a:p>
            <a:pPr marL="61913">
              <a:defRPr/>
            </a:pPr>
            <a:endParaRPr lang="fr-FR" sz="4400" b="1" dirty="0">
              <a:solidFill>
                <a:schemeClr val="bg1"/>
              </a:solidFill>
              <a:latin typeface="D-DIN" panose="020B0504030202030204" pitchFamily="34" charset="0"/>
              <a:cs typeface="Arial" panose="020B0604020202020204" pitchFamily="34" charset="0"/>
            </a:endParaRPr>
          </a:p>
          <a:p>
            <a:pPr marL="341313" indent="-279400">
              <a:buFont typeface="Arial" panose="020B0604020202020204" pitchFamily="34" charset="0"/>
              <a:buChar char="•"/>
              <a:defRPr/>
            </a:pPr>
            <a:r>
              <a:rPr lang="fr-FR" sz="4800" b="1" dirty="0">
                <a:solidFill>
                  <a:schemeClr val="bg1"/>
                </a:solidFill>
                <a:latin typeface="D-DIN" panose="020B0504030202030204" pitchFamily="34" charset="0"/>
                <a:cs typeface="Arial" panose="020B0604020202020204" pitchFamily="34" charset="0"/>
              </a:rPr>
              <a:t>Low  (&lt;40ms) </a:t>
            </a:r>
            <a:r>
              <a:rPr lang="fr-FR" sz="4800" b="1" dirty="0" err="1">
                <a:solidFill>
                  <a:schemeClr val="bg1"/>
                </a:solidFill>
                <a:latin typeface="D-DIN" panose="020B0504030202030204" pitchFamily="34" charset="0"/>
                <a:cs typeface="Arial" panose="020B0604020202020204" pitchFamily="34" charset="0"/>
              </a:rPr>
              <a:t>latency</a:t>
            </a:r>
            <a:r>
              <a:rPr lang="fr-FR" sz="4800" b="1" dirty="0">
                <a:solidFill>
                  <a:schemeClr val="bg1"/>
                </a:solidFill>
                <a:latin typeface="D-DIN" panose="020B0504030202030204" pitchFamily="34" charset="0"/>
                <a:cs typeface="Arial" panose="020B0604020202020204" pitchFamily="34" charset="0"/>
              </a:rPr>
              <a:t> </a:t>
            </a:r>
            <a:r>
              <a:rPr lang="fr-FR" sz="4800" b="1" dirty="0" err="1">
                <a:solidFill>
                  <a:schemeClr val="bg1"/>
                </a:solidFill>
                <a:latin typeface="D-DIN" panose="020B0504030202030204" pitchFamily="34" charset="0"/>
                <a:cs typeface="Arial" panose="020B0604020202020204" pitchFamily="34" charset="0"/>
              </a:rPr>
              <a:t>enabled</a:t>
            </a:r>
            <a:r>
              <a:rPr lang="fr-FR" sz="4800" b="1" dirty="0">
                <a:solidFill>
                  <a:schemeClr val="bg1"/>
                </a:solidFill>
                <a:latin typeface="D-DIN" panose="020B0504030202030204" pitchFamily="34" charset="0"/>
                <a:cs typeface="Arial" panose="020B0604020202020204" pitchFamily="34" charset="0"/>
              </a:rPr>
              <a:t> by </a:t>
            </a:r>
            <a:r>
              <a:rPr lang="fr-FR" sz="4800" b="1" dirty="0" err="1">
                <a:solidFill>
                  <a:schemeClr val="bg1"/>
                </a:solidFill>
                <a:latin typeface="D-DIN" panose="020B0504030202030204" pitchFamily="34" charset="0"/>
                <a:cs typeface="Arial" panose="020B0604020202020204" pitchFamily="34" charset="0"/>
              </a:rPr>
              <a:t>low</a:t>
            </a:r>
            <a:r>
              <a:rPr lang="fr-FR" sz="4800" b="1" dirty="0">
                <a:solidFill>
                  <a:schemeClr val="bg1"/>
                </a:solidFill>
                <a:latin typeface="D-DIN" panose="020B0504030202030204" pitchFamily="34" charset="0"/>
                <a:cs typeface="Arial" panose="020B0604020202020204" pitchFamily="34" charset="0"/>
              </a:rPr>
              <a:t> orbital altitude</a:t>
            </a:r>
          </a:p>
          <a:p>
            <a:pPr marL="860426" lvl="1" indent="-279400">
              <a:defRPr/>
            </a:pPr>
            <a:r>
              <a:rPr lang="fr-FR" sz="4400" dirty="0">
                <a:latin typeface="D-DIN" panose="020B0504030202030204" pitchFamily="34" charset="0"/>
                <a:cs typeface="Arial" panose="020B0604020202020204" pitchFamily="34" charset="0"/>
              </a:rPr>
              <a:t>At 550km, </a:t>
            </a:r>
            <a:r>
              <a:rPr lang="fr-FR" sz="4400" dirty="0" err="1">
                <a:latin typeface="D-DIN" panose="020B0504030202030204" pitchFamily="34" charset="0"/>
                <a:cs typeface="Arial" panose="020B0604020202020204" pitchFamily="34" charset="0"/>
              </a:rPr>
              <a:t>Starlink</a:t>
            </a:r>
            <a:r>
              <a:rPr lang="fr-FR" sz="4400" dirty="0">
                <a:latin typeface="D-DIN" panose="020B0504030202030204" pitchFamily="34" charset="0"/>
                <a:cs typeface="Arial" panose="020B0604020202020204" pitchFamily="34" charset="0"/>
              </a:rPr>
              <a:t> satellites are 65x </a:t>
            </a:r>
            <a:r>
              <a:rPr lang="fr-FR" sz="4400" dirty="0" err="1">
                <a:latin typeface="D-DIN" panose="020B0504030202030204" pitchFamily="34" charset="0"/>
                <a:cs typeface="Arial" panose="020B0604020202020204" pitchFamily="34" charset="0"/>
              </a:rPr>
              <a:t>closer</a:t>
            </a:r>
            <a:r>
              <a:rPr lang="fr-FR" sz="4400" dirty="0">
                <a:latin typeface="D-DIN" panose="020B0504030202030204" pitchFamily="34" charset="0"/>
                <a:cs typeface="Arial" panose="020B0604020202020204" pitchFamily="34" charset="0"/>
              </a:rPr>
              <a:t> to </a:t>
            </a:r>
            <a:r>
              <a:rPr lang="fr-FR" sz="4400" dirty="0" err="1">
                <a:latin typeface="D-DIN" panose="020B0504030202030204" pitchFamily="34" charset="0"/>
                <a:cs typeface="Arial" panose="020B0604020202020204" pitchFamily="34" charset="0"/>
              </a:rPr>
              <a:t>earth</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than</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traditional</a:t>
            </a:r>
            <a:r>
              <a:rPr lang="fr-FR" sz="4400" dirty="0">
                <a:latin typeface="D-DIN" panose="020B0504030202030204" pitchFamily="34" charset="0"/>
                <a:cs typeface="Arial" panose="020B0604020202020204" pitchFamily="34" charset="0"/>
              </a:rPr>
              <a:t> SATCOM providers</a:t>
            </a:r>
          </a:p>
          <a:p>
            <a:pPr marL="61913">
              <a:defRPr/>
            </a:pPr>
            <a:endParaRPr lang="fr-FR" sz="4400" b="1" dirty="0">
              <a:solidFill>
                <a:schemeClr val="bg1"/>
              </a:solidFill>
              <a:latin typeface="D-DIN" panose="020B0504030202030204" pitchFamily="34" charset="0"/>
              <a:cs typeface="Arial" panose="020B0604020202020204" pitchFamily="34" charset="0"/>
            </a:endParaRPr>
          </a:p>
          <a:p>
            <a:pPr marL="347663" indent="-285750">
              <a:buFont typeface="Arial" panose="020B0604020202020204" pitchFamily="34" charset="0"/>
              <a:buChar char="•"/>
              <a:defRPr/>
            </a:pPr>
            <a:r>
              <a:rPr lang="fr-FR" sz="4800" b="1" dirty="0" err="1">
                <a:solidFill>
                  <a:schemeClr val="bg1"/>
                </a:solidFill>
                <a:latin typeface="D-DIN" panose="020B0504030202030204" pitchFamily="34" charset="0"/>
                <a:cs typeface="Arial" panose="020B0604020202020204" pitchFamily="34" charset="0"/>
              </a:rPr>
              <a:t>Only</a:t>
            </a:r>
            <a:r>
              <a:rPr lang="fr-FR" sz="4800" b="1" dirty="0">
                <a:solidFill>
                  <a:schemeClr val="bg1"/>
                </a:solidFill>
                <a:latin typeface="D-DIN" panose="020B0504030202030204" pitchFamily="34" charset="0"/>
                <a:cs typeface="Arial" panose="020B0604020202020204" pitchFamily="34" charset="0"/>
              </a:rPr>
              <a:t> </a:t>
            </a:r>
            <a:r>
              <a:rPr lang="fr-FR" sz="4800" b="1" dirty="0" err="1">
                <a:solidFill>
                  <a:schemeClr val="bg1"/>
                </a:solidFill>
                <a:latin typeface="D-DIN" panose="020B0504030202030204" pitchFamily="34" charset="0"/>
                <a:cs typeface="Arial" panose="020B0604020202020204" pitchFamily="34" charset="0"/>
              </a:rPr>
              <a:t>requires</a:t>
            </a:r>
            <a:r>
              <a:rPr lang="fr-FR" sz="4800" b="1" dirty="0">
                <a:solidFill>
                  <a:schemeClr val="bg1"/>
                </a:solidFill>
                <a:latin typeface="D-DIN" panose="020B0504030202030204" pitchFamily="34" charset="0"/>
                <a:cs typeface="Arial" panose="020B0604020202020204" pitchFamily="34" charset="0"/>
              </a:rPr>
              <a:t> </a:t>
            </a:r>
            <a:r>
              <a:rPr lang="fr-FR" sz="4800" b="1" dirty="0" err="1">
                <a:solidFill>
                  <a:schemeClr val="bg1"/>
                </a:solidFill>
                <a:latin typeface="D-DIN" panose="020B0504030202030204" pitchFamily="34" charset="0"/>
                <a:cs typeface="Arial" panose="020B0604020202020204" pitchFamily="34" charset="0"/>
              </a:rPr>
              <a:t>deployment</a:t>
            </a:r>
            <a:r>
              <a:rPr lang="fr-FR" sz="4800" b="1" dirty="0">
                <a:solidFill>
                  <a:schemeClr val="bg1"/>
                </a:solidFill>
                <a:latin typeface="D-DIN" panose="020B0504030202030204" pitchFamily="34" charset="0"/>
                <a:cs typeface="Arial" panose="020B0604020202020204" pitchFamily="34" charset="0"/>
              </a:rPr>
              <a:t> of </a:t>
            </a:r>
            <a:r>
              <a:rPr lang="fr-FR" sz="4800" b="1" dirty="0" err="1">
                <a:solidFill>
                  <a:schemeClr val="bg1"/>
                </a:solidFill>
                <a:latin typeface="D-DIN" panose="020B0504030202030204" pitchFamily="34" charset="0"/>
                <a:cs typeface="Arial" panose="020B0604020202020204" pitchFamily="34" charset="0"/>
              </a:rPr>
              <a:t>small</a:t>
            </a:r>
            <a:r>
              <a:rPr lang="fr-FR" sz="4800" b="1" dirty="0">
                <a:solidFill>
                  <a:schemeClr val="bg1"/>
                </a:solidFill>
                <a:latin typeface="D-DIN" panose="020B0504030202030204" pitchFamily="34" charset="0"/>
                <a:cs typeface="Arial" panose="020B0604020202020204" pitchFamily="34" charset="0"/>
              </a:rPr>
              <a:t> </a:t>
            </a:r>
            <a:r>
              <a:rPr lang="fr-FR" sz="4800" b="1" dirty="0" err="1">
                <a:solidFill>
                  <a:schemeClr val="bg1"/>
                </a:solidFill>
                <a:latin typeface="D-DIN" panose="020B0504030202030204" pitchFamily="34" charset="0"/>
                <a:cs typeface="Arial" panose="020B0604020202020204" pitchFamily="34" charset="0"/>
              </a:rPr>
              <a:t>form</a:t>
            </a:r>
            <a:r>
              <a:rPr lang="fr-FR" sz="4800" b="1" dirty="0">
                <a:solidFill>
                  <a:schemeClr val="bg1"/>
                </a:solidFill>
                <a:latin typeface="D-DIN" panose="020B0504030202030204" pitchFamily="34" charset="0"/>
                <a:cs typeface="Arial" panose="020B0604020202020204" pitchFamily="34" charset="0"/>
              </a:rPr>
              <a:t> factor </a:t>
            </a:r>
            <a:r>
              <a:rPr lang="fr-FR" sz="4800" b="1" dirty="0" err="1">
                <a:solidFill>
                  <a:schemeClr val="bg1"/>
                </a:solidFill>
                <a:latin typeface="D-DIN" panose="020B0504030202030204" pitchFamily="34" charset="0"/>
                <a:cs typeface="Arial" panose="020B0604020202020204" pitchFamily="34" charset="0"/>
              </a:rPr>
              <a:t>antenna</a:t>
            </a:r>
            <a:endParaRPr lang="fr-FR" sz="4800" b="1" dirty="0">
              <a:solidFill>
                <a:schemeClr val="bg1"/>
              </a:solidFill>
              <a:latin typeface="D-DIN" panose="020B0504030202030204" pitchFamily="34" charset="0"/>
              <a:cs typeface="Arial" panose="020B0604020202020204" pitchFamily="34" charset="0"/>
            </a:endParaRPr>
          </a:p>
          <a:p>
            <a:pPr marL="866776" lvl="1" indent="-285750">
              <a:defRPr/>
            </a:pPr>
            <a:r>
              <a:rPr lang="fr-FR" sz="4400" dirty="0" err="1">
                <a:latin typeface="D-DIN" panose="020B0504030202030204" pitchFamily="34" charset="0"/>
                <a:cs typeface="Arial" panose="020B0604020202020204" pitchFamily="34" charset="0"/>
              </a:rPr>
              <a:t>Designed</a:t>
            </a:r>
            <a:r>
              <a:rPr lang="fr-FR" sz="4400" dirty="0">
                <a:latin typeface="D-DIN" panose="020B0504030202030204" pitchFamily="34" charset="0"/>
                <a:cs typeface="Arial" panose="020B0604020202020204" pitchFamily="34" charset="0"/>
              </a:rPr>
              <a:t> for </a:t>
            </a:r>
            <a:r>
              <a:rPr lang="fr-FR" sz="4400" dirty="0" err="1">
                <a:latin typeface="D-DIN" panose="020B0504030202030204" pitchFamily="34" charset="0"/>
                <a:cs typeface="Arial" panose="020B0604020202020204" pitchFamily="34" charset="0"/>
              </a:rPr>
              <a:t>easy</a:t>
            </a:r>
            <a:r>
              <a:rPr lang="fr-FR" sz="4400" dirty="0">
                <a:latin typeface="D-DIN" panose="020B0504030202030204" pitchFamily="34" charset="0"/>
                <a:cs typeface="Arial" panose="020B0604020202020204" pitchFamily="34" charset="0"/>
              </a:rPr>
              <a:t> self-</a:t>
            </a:r>
            <a:r>
              <a:rPr lang="fr-FR" sz="4400" dirty="0" err="1">
                <a:latin typeface="D-DIN" panose="020B0504030202030204" pitchFamily="34" charset="0"/>
                <a:cs typeface="Arial" panose="020B0604020202020204" pitchFamily="34" charset="0"/>
              </a:rPr>
              <a:t>install</a:t>
            </a:r>
            <a:r>
              <a:rPr lang="fr-FR" sz="4400" dirty="0">
                <a:latin typeface="D-DIN" panose="020B0504030202030204" pitchFamily="34" charset="0"/>
                <a:cs typeface="Arial" panose="020B0604020202020204" pitchFamily="34" charset="0"/>
              </a:rPr>
              <a:t> in minutes (plug &amp; </a:t>
            </a:r>
            <a:r>
              <a:rPr lang="fr-FR" sz="4400" dirty="0" err="1">
                <a:latin typeface="D-DIN" panose="020B0504030202030204" pitchFamily="34" charset="0"/>
                <a:cs typeface="Arial" panose="020B0604020202020204" pitchFamily="34" charset="0"/>
              </a:rPr>
              <a:t>play</a:t>
            </a:r>
            <a:r>
              <a:rPr lang="fr-FR" sz="4400" dirty="0">
                <a:latin typeface="D-DIN" panose="020B0504030202030204" pitchFamily="34" charset="0"/>
                <a:cs typeface="Arial" panose="020B0604020202020204" pitchFamily="34" charset="0"/>
              </a:rPr>
              <a:t>)</a:t>
            </a:r>
          </a:p>
          <a:p>
            <a:pPr marL="866776" lvl="1" indent="-285750">
              <a:defRPr/>
            </a:pPr>
            <a:r>
              <a:rPr lang="fr-FR" sz="4400" dirty="0">
                <a:latin typeface="D-DIN" panose="020B0504030202030204" pitchFamily="34" charset="0"/>
                <a:cs typeface="Arial" panose="020B0604020202020204" pitchFamily="34" charset="0"/>
              </a:rPr>
              <a:t>No </a:t>
            </a:r>
            <a:r>
              <a:rPr lang="fr-FR" sz="4400" dirty="0" err="1">
                <a:latin typeface="D-DIN" panose="020B0504030202030204" pitchFamily="34" charset="0"/>
                <a:cs typeface="Arial" panose="020B0604020202020204" pitchFamily="34" charset="0"/>
              </a:rPr>
              <a:t>manual</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pointing</a:t>
            </a:r>
            <a:r>
              <a:rPr lang="fr-FR" sz="4400" dirty="0">
                <a:latin typeface="D-DIN" panose="020B0504030202030204" pitchFamily="34" charset="0"/>
                <a:cs typeface="Arial" panose="020B0604020202020204" pitchFamily="34" charset="0"/>
              </a:rPr>
              <a:t> or </a:t>
            </a:r>
            <a:r>
              <a:rPr lang="fr-FR" sz="4400" dirty="0" err="1">
                <a:latin typeface="D-DIN" panose="020B0504030202030204" pitchFamily="34" charset="0"/>
                <a:cs typeface="Arial" panose="020B0604020202020204" pitchFamily="34" charset="0"/>
              </a:rPr>
              <a:t>technical</a:t>
            </a:r>
            <a:r>
              <a:rPr lang="fr-FR" sz="4400" dirty="0">
                <a:latin typeface="D-DIN" panose="020B0504030202030204" pitchFamily="34" charset="0"/>
                <a:cs typeface="Arial" panose="020B0604020202020204" pitchFamily="34" charset="0"/>
              </a:rPr>
              <a:t> expertise </a:t>
            </a:r>
            <a:r>
              <a:rPr lang="fr-FR" sz="4400" dirty="0" err="1">
                <a:latin typeface="D-DIN" panose="020B0504030202030204" pitchFamily="34" charset="0"/>
                <a:cs typeface="Arial" panose="020B0604020202020204" pitchFamily="34" charset="0"/>
              </a:rPr>
              <a:t>required</a:t>
            </a:r>
            <a:endParaRPr lang="fr-FR" sz="4400" dirty="0">
              <a:latin typeface="D-DIN" panose="020B0504030202030204" pitchFamily="34" charset="0"/>
              <a:cs typeface="Arial" panose="020B0604020202020204" pitchFamily="34" charset="0"/>
            </a:endParaRPr>
          </a:p>
          <a:p>
            <a:pPr marL="866776" lvl="1" indent="-285750">
              <a:defRPr/>
            </a:pPr>
            <a:r>
              <a:rPr lang="fr-FR" sz="4400" dirty="0">
                <a:latin typeface="D-DIN" panose="020B0504030202030204" pitchFamily="34" charset="0"/>
                <a:cs typeface="Arial" panose="020B0604020202020204" pitchFamily="34" charset="0"/>
              </a:rPr>
              <a:t>Regular software updates </a:t>
            </a:r>
            <a:r>
              <a:rPr lang="fr-FR" sz="4400" dirty="0" err="1">
                <a:latin typeface="D-DIN" panose="020B0504030202030204" pitchFamily="34" charset="0"/>
                <a:cs typeface="Arial" panose="020B0604020202020204" pitchFamily="34" charset="0"/>
              </a:rPr>
              <a:t>ensure</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older</a:t>
            </a:r>
            <a:r>
              <a:rPr lang="fr-FR" sz="4400" dirty="0">
                <a:latin typeface="D-DIN" panose="020B0504030202030204" pitchFamily="34" charset="0"/>
                <a:cs typeface="Arial" panose="020B0604020202020204" pitchFamily="34" charset="0"/>
              </a:rPr>
              <a:t> hardware versions </a:t>
            </a:r>
            <a:r>
              <a:rPr lang="fr-FR" sz="4400" dirty="0" err="1">
                <a:latin typeface="D-DIN" panose="020B0504030202030204" pitchFamily="34" charset="0"/>
                <a:cs typeface="Arial" panose="020B0604020202020204" pitchFamily="34" charset="0"/>
              </a:rPr>
              <a:t>remain</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supported</a:t>
            </a:r>
            <a:endParaRPr lang="fr-FR" sz="4400" dirty="0">
              <a:latin typeface="D-DIN" panose="020B0504030202030204" pitchFamily="34" charset="0"/>
              <a:cs typeface="Arial" panose="020B0604020202020204" pitchFamily="34" charset="0"/>
            </a:endParaRPr>
          </a:p>
          <a:p>
            <a:pPr marL="866776" lvl="1" indent="-285750">
              <a:defRPr/>
            </a:pPr>
            <a:endParaRPr lang="fr-FR" sz="4400" dirty="0">
              <a:latin typeface="D-DIN" panose="020B0504030202030204" pitchFamily="34" charset="0"/>
              <a:cs typeface="Arial" panose="020B0604020202020204" pitchFamily="34" charset="0"/>
            </a:endParaRPr>
          </a:p>
          <a:p>
            <a:pPr marL="341313" lvl="1" indent="-285750">
              <a:defRPr/>
            </a:pPr>
            <a:r>
              <a:rPr lang="en-US" sz="4800" b="1" dirty="0">
                <a:latin typeface="D-DIN" panose="020B0504030202030204" pitchFamily="34" charset="0"/>
                <a:cs typeface="Arial" panose="020B0604020202020204" pitchFamily="34" charset="0"/>
              </a:rPr>
              <a:t>Network capacity increases with more satellites on orbit</a:t>
            </a:r>
          </a:p>
          <a:p>
            <a:pPr marL="858838" lvl="2" indent="-285750">
              <a:defRPr/>
            </a:pPr>
            <a:r>
              <a:rPr lang="en-US" sz="4400" dirty="0">
                <a:latin typeface="D-DIN" panose="020B0504030202030204" pitchFamily="34" charset="0"/>
                <a:cs typeface="Arial" panose="020B0604020202020204" pitchFamily="34" charset="0"/>
              </a:rPr>
              <a:t>Capable of launching 300+ satellites per month on a SpaceX-built, reusable rocket</a:t>
            </a:r>
          </a:p>
          <a:p>
            <a:pPr marL="858838" lvl="2" indent="-285750">
              <a:defRPr/>
            </a:pPr>
            <a:r>
              <a:rPr lang="en-US" sz="4400" dirty="0">
                <a:latin typeface="D-DIN" panose="020B0504030202030204" pitchFamily="34" charset="0"/>
                <a:cs typeface="Arial" panose="020B0604020202020204" pitchFamily="34" charset="0"/>
              </a:rPr>
              <a:t>New version of </a:t>
            </a:r>
            <a:r>
              <a:rPr lang="en-US" sz="4400" dirty="0" err="1">
                <a:latin typeface="D-DIN" panose="020B0504030202030204" pitchFamily="34" charset="0"/>
                <a:cs typeface="Arial" panose="020B0604020202020204" pitchFamily="34" charset="0"/>
              </a:rPr>
              <a:t>Starlink</a:t>
            </a:r>
            <a:r>
              <a:rPr lang="en-US" sz="4400" dirty="0">
                <a:latin typeface="D-DIN" panose="020B0504030202030204" pitchFamily="34" charset="0"/>
                <a:cs typeface="Arial" panose="020B0604020202020204" pitchFamily="34" charset="0"/>
              </a:rPr>
              <a:t> satellite provides 4-10x the capacity of existing version</a:t>
            </a:r>
            <a:endParaRPr lang="fr-FR" sz="4400" dirty="0">
              <a:latin typeface="D-DIN" panose="020B0504030202030204" pitchFamily="34" charset="0"/>
              <a:cs typeface="Arial" panose="020B0604020202020204" pitchFamily="34" charset="0"/>
            </a:endParaRPr>
          </a:p>
          <a:p>
            <a:pPr marL="581026" lvl="1" indent="0">
              <a:buNone/>
              <a:defRPr/>
            </a:pPr>
            <a:endParaRPr lang="fr-FR" sz="4400" dirty="0">
              <a:latin typeface="D-DIN" panose="020B0504030202030204" pitchFamily="34" charset="0"/>
              <a:cs typeface="Arial" panose="020B0604020202020204" pitchFamily="34" charset="0"/>
            </a:endParaRPr>
          </a:p>
          <a:p>
            <a:pPr marL="347663" indent="-285750">
              <a:buFont typeface="Arial" panose="020B0604020202020204" pitchFamily="34" charset="0"/>
              <a:buChar char="•"/>
              <a:defRPr/>
            </a:pPr>
            <a:r>
              <a:rPr lang="fr-FR" sz="4800" b="1" dirty="0">
                <a:solidFill>
                  <a:schemeClr val="bg1"/>
                </a:solidFill>
                <a:latin typeface="D-DIN" panose="020B0504030202030204" pitchFamily="34" charset="0"/>
                <a:cs typeface="Arial" panose="020B0604020202020204" pitchFamily="34" charset="0"/>
              </a:rPr>
              <a:t>Fleet management </a:t>
            </a:r>
            <a:r>
              <a:rPr lang="fr-FR" sz="4800" b="1" dirty="0" err="1">
                <a:solidFill>
                  <a:schemeClr val="bg1"/>
                </a:solidFill>
                <a:latin typeface="D-DIN" panose="020B0504030202030204" pitchFamily="34" charset="0"/>
                <a:cs typeface="Arial" panose="020B0604020202020204" pitchFamily="34" charset="0"/>
              </a:rPr>
              <a:t>tools</a:t>
            </a:r>
            <a:r>
              <a:rPr lang="fr-FR" sz="4800" b="1" dirty="0">
                <a:solidFill>
                  <a:schemeClr val="bg1"/>
                </a:solidFill>
                <a:latin typeface="D-DIN" panose="020B0504030202030204" pitchFamily="34" charset="0"/>
                <a:cs typeface="Arial" panose="020B0604020202020204" pitchFamily="34" charset="0"/>
              </a:rPr>
              <a:t> for </a:t>
            </a:r>
            <a:r>
              <a:rPr lang="fr-FR" sz="4800" b="1" dirty="0" err="1">
                <a:solidFill>
                  <a:schemeClr val="bg1"/>
                </a:solidFill>
                <a:latin typeface="D-DIN" panose="020B0504030202030204" pitchFamily="34" charset="0"/>
                <a:cs typeface="Arial" panose="020B0604020202020204" pitchFamily="34" charset="0"/>
              </a:rPr>
              <a:t>customized</a:t>
            </a:r>
            <a:r>
              <a:rPr lang="fr-FR" sz="4800" b="1" dirty="0">
                <a:solidFill>
                  <a:schemeClr val="bg1"/>
                </a:solidFill>
                <a:latin typeface="D-DIN" panose="020B0504030202030204" pitchFamily="34" charset="0"/>
                <a:cs typeface="Arial" panose="020B0604020202020204" pitchFamily="34" charset="0"/>
              </a:rPr>
              <a:t> planning &amp; usage for all budgets</a:t>
            </a:r>
          </a:p>
          <a:p>
            <a:pPr marL="866776" lvl="1" indent="-285750">
              <a:defRPr/>
            </a:pPr>
            <a:r>
              <a:rPr lang="fr-FR" sz="4400" dirty="0">
                <a:latin typeface="D-DIN" panose="020B0504030202030204" pitchFamily="34" charset="0"/>
                <a:cs typeface="Arial" panose="020B0604020202020204" pitchFamily="34" charset="0"/>
              </a:rPr>
              <a:t>Self-activation and </a:t>
            </a:r>
            <a:r>
              <a:rPr lang="fr-FR" sz="4400" dirty="0" err="1">
                <a:latin typeface="D-DIN" panose="020B0504030202030204" pitchFamily="34" charset="0"/>
                <a:cs typeface="Arial" panose="020B0604020202020204" pitchFamily="34" charset="0"/>
              </a:rPr>
              <a:t>deployment</a:t>
            </a:r>
            <a:r>
              <a:rPr lang="fr-FR" sz="4400" dirty="0">
                <a:latin typeface="D-DIN" panose="020B0504030202030204" pitchFamily="34" charset="0"/>
                <a:cs typeface="Arial" panose="020B0604020202020204" pitchFamily="34" charset="0"/>
              </a:rPr>
              <a:t> by </a:t>
            </a:r>
            <a:r>
              <a:rPr lang="fr-FR" sz="4400" dirty="0" err="1">
                <a:latin typeface="D-DIN" panose="020B0504030202030204" pitchFamily="34" charset="0"/>
                <a:cs typeface="Arial" panose="020B0604020202020204" pitchFamily="34" charset="0"/>
              </a:rPr>
              <a:t>customer</a:t>
            </a:r>
            <a:endParaRPr lang="fr-FR" sz="4400" dirty="0">
              <a:latin typeface="D-DIN" panose="020B0504030202030204" pitchFamily="34" charset="0"/>
              <a:cs typeface="Arial" panose="020B0604020202020204" pitchFamily="34" charset="0"/>
            </a:endParaRPr>
          </a:p>
          <a:p>
            <a:pPr marL="866776" lvl="1" indent="-285750">
              <a:defRPr/>
            </a:pPr>
            <a:r>
              <a:rPr lang="fr-FR" sz="4400" dirty="0">
                <a:latin typeface="D-DIN" panose="020B0504030202030204" pitchFamily="34" charset="0"/>
                <a:cs typeface="Arial" panose="020B0604020202020204" pitchFamily="34" charset="0"/>
              </a:rPr>
              <a:t>Multiple tiers of service plans for </a:t>
            </a:r>
            <a:r>
              <a:rPr lang="fr-FR" sz="4400" dirty="0" err="1">
                <a:latin typeface="D-DIN" panose="020B0504030202030204" pitchFamily="34" charset="0"/>
                <a:cs typeface="Arial" panose="020B0604020202020204" pitchFamily="34" charset="0"/>
              </a:rPr>
              <a:t>fixed</a:t>
            </a:r>
            <a:r>
              <a:rPr lang="fr-FR" sz="4400" dirty="0">
                <a:latin typeface="D-DIN" panose="020B0504030202030204" pitchFamily="34" charset="0"/>
                <a:cs typeface="Arial" panose="020B0604020202020204" pitchFamily="34" charset="0"/>
              </a:rPr>
              <a:t>, &amp; portable/mobile use</a:t>
            </a:r>
          </a:p>
          <a:p>
            <a:pPr marL="866776" lvl="1" indent="-285750">
              <a:defRPr/>
            </a:pPr>
            <a:r>
              <a:rPr lang="fr-FR" sz="4400" dirty="0" err="1">
                <a:latin typeface="D-DIN" panose="020B0504030202030204" pitchFamily="34" charset="0"/>
                <a:cs typeface="Arial" panose="020B0604020202020204" pitchFamily="34" charset="0"/>
              </a:rPr>
              <a:t>Pausable</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subscriptions</a:t>
            </a:r>
            <a:r>
              <a:rPr lang="fr-FR" sz="4400" dirty="0">
                <a:latin typeface="D-DIN" panose="020B0504030202030204" pitchFamily="34" charset="0"/>
                <a:cs typeface="Arial" panose="020B0604020202020204" pitchFamily="34" charset="0"/>
              </a:rPr>
              <a:t> (not </a:t>
            </a:r>
            <a:r>
              <a:rPr lang="fr-FR" sz="4400" dirty="0" err="1">
                <a:latin typeface="D-DIN" panose="020B0504030202030204" pitchFamily="34" charset="0"/>
                <a:cs typeface="Arial" panose="020B0604020202020204" pitchFamily="34" charset="0"/>
              </a:rPr>
              <a:t>billed</a:t>
            </a:r>
            <a:r>
              <a:rPr lang="fr-FR" sz="4400" dirty="0">
                <a:latin typeface="D-DIN" panose="020B0504030202030204" pitchFamily="34" charset="0"/>
                <a:cs typeface="Arial" panose="020B0604020202020204" pitchFamily="34" charset="0"/>
              </a:rPr>
              <a:t> </a:t>
            </a:r>
            <a:r>
              <a:rPr lang="fr-FR" sz="4400" dirty="0" err="1">
                <a:latin typeface="D-DIN" panose="020B0504030202030204" pitchFamily="34" charset="0"/>
                <a:cs typeface="Arial" panose="020B0604020202020204" pitchFamily="34" charset="0"/>
              </a:rPr>
              <a:t>when</a:t>
            </a:r>
            <a:r>
              <a:rPr lang="fr-FR" sz="4400" dirty="0">
                <a:latin typeface="D-DIN" panose="020B0504030202030204" pitchFamily="34" charset="0"/>
                <a:cs typeface="Arial" panose="020B0604020202020204" pitchFamily="34" charset="0"/>
              </a:rPr>
              <a:t> not in use)</a:t>
            </a:r>
          </a:p>
          <a:p>
            <a:endParaRPr lang="fr-FR" sz="1800" dirty="0">
              <a:solidFill>
                <a:schemeClr val="bg1"/>
              </a:solidFill>
              <a:latin typeface="D-DIN" panose="020B0504030202030204" pitchFamily="34" charset="0"/>
              <a:cs typeface="Arial" panose="020B0604020202020204" pitchFamily="34" charset="0"/>
            </a:endParaRPr>
          </a:p>
          <a:p>
            <a:r>
              <a:rPr lang="fr-FR" sz="1800" dirty="0">
                <a:solidFill>
                  <a:schemeClr val="bg1"/>
                </a:solidFill>
                <a:latin typeface="D-DIN" panose="020B0504030202030204" pitchFamily="34" charset="0"/>
                <a:cs typeface="Arial" panose="020B0604020202020204" pitchFamily="34" charset="0"/>
              </a:rPr>
              <a:t> </a:t>
            </a:r>
          </a:p>
          <a:p>
            <a:endParaRPr lang="fr-FR" sz="1800" dirty="0">
              <a:solidFill>
                <a:schemeClr val="bg1"/>
              </a:solidFill>
              <a:latin typeface="D-DIN" panose="020B0504030202030204" pitchFamily="34" charset="0"/>
              <a:cs typeface="Arial" panose="020B0604020202020204" pitchFamily="34" charset="0"/>
            </a:endParaRPr>
          </a:p>
          <a:p>
            <a:endParaRPr lang="fr-FR" sz="1800" dirty="0">
              <a:solidFill>
                <a:schemeClr val="bg1"/>
              </a:solidFill>
              <a:latin typeface="D-DIN" panose="020B0504030202030204" pitchFamily="34" charset="0"/>
              <a:cs typeface="Arial" panose="020B0604020202020204" pitchFamily="34" charset="0"/>
            </a:endParaRPr>
          </a:p>
          <a:p>
            <a:endParaRPr lang="fr-FR" sz="1800" dirty="0">
              <a:solidFill>
                <a:schemeClr val="bg1"/>
              </a:solidFill>
              <a:latin typeface="D-DIN" panose="020B0504030202030204" pitchFamily="34" charset="0"/>
              <a:cs typeface="Arial" panose="020B0604020202020204" pitchFamily="34" charset="0"/>
            </a:endParaRPr>
          </a:p>
          <a:p>
            <a:endParaRPr lang="fr-FR" sz="1800" dirty="0">
              <a:solidFill>
                <a:schemeClr val="bg1"/>
              </a:solidFill>
              <a:latin typeface="D-DIN" panose="020B0504030202030204" pitchFamily="34" charset="0"/>
              <a:cs typeface="Arial" panose="020B0604020202020204" pitchFamily="34" charset="0"/>
            </a:endParaRPr>
          </a:p>
          <a:p>
            <a:pPr marL="285750" lvl="0" indent="-285750">
              <a:buFont typeface="Symbol" panose="05050102010706020507" pitchFamily="18" charset="2"/>
              <a:buChar char="-"/>
            </a:pPr>
            <a:endParaRPr lang="fr-FR" dirty="0">
              <a:solidFill>
                <a:schemeClr val="bg1"/>
              </a:solidFill>
              <a:latin typeface="D-DIN" panose="020B0504030202030204" pitchFamily="34" charset="0"/>
            </a:endParaRPr>
          </a:p>
          <a:p>
            <a:pPr marL="285750" lvl="0" indent="-285750">
              <a:buFont typeface="Symbol" panose="05050102010706020507" pitchFamily="18" charset="2"/>
              <a:buChar char="-"/>
            </a:pPr>
            <a:endParaRPr lang="fr-FR" dirty="0">
              <a:solidFill>
                <a:schemeClr val="bg1"/>
              </a:solidFill>
            </a:endParaRPr>
          </a:p>
          <a:p>
            <a:pPr marL="285750" lvl="0" indent="-285750">
              <a:buFont typeface="Symbol" panose="05050102010706020507" pitchFamily="18" charset="2"/>
              <a:buChar char="-"/>
            </a:pPr>
            <a:endParaRPr lang="fr-FR" dirty="0">
              <a:solidFill>
                <a:schemeClr val="bg1"/>
              </a:solidFill>
            </a:endParaRPr>
          </a:p>
          <a:p>
            <a:pPr marL="285750" lvl="0" indent="-285750">
              <a:buFont typeface="Symbol" panose="05050102010706020507" pitchFamily="18" charset="2"/>
              <a:buChar char="-"/>
            </a:pPr>
            <a:endParaRPr lang="fr-FR" dirty="0">
              <a:solidFill>
                <a:schemeClr val="bg1"/>
              </a:solidFill>
            </a:endParaRPr>
          </a:p>
          <a:p>
            <a:pPr marL="285750" lvl="0" indent="-285750">
              <a:buFont typeface="Symbol" panose="05050102010706020507" pitchFamily="18" charset="2"/>
              <a:buChar char="-"/>
            </a:pPr>
            <a:endParaRPr lang="fr-FR" dirty="0">
              <a:solidFill>
                <a:schemeClr val="bg1"/>
              </a:solidFill>
            </a:endParaRPr>
          </a:p>
          <a:p>
            <a:endParaRPr lang="fr-FR" dirty="0">
              <a:solidFill>
                <a:schemeClr val="bg1"/>
              </a:solidFill>
            </a:endParaRPr>
          </a:p>
        </p:txBody>
      </p:sp>
      <p:pic>
        <p:nvPicPr>
          <p:cNvPr id="8" name="Picture 7">
            <a:extLst>
              <a:ext uri="{FF2B5EF4-FFF2-40B4-BE49-F238E27FC236}">
                <a16:creationId xmlns:a16="http://schemas.microsoft.com/office/drawing/2014/main" id="{95D257E6-1F89-4919-A7AB-09219421D9F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600" b="94075" l="9565" r="90000">
                        <a14:foregroundMark x1="46957" y1="6530" x2="35266" y2="8706"/>
                        <a14:foregroundMark x1="60242" y1="8222" x2="60242" y2="8222"/>
                        <a14:foregroundMark x1="45217" y1="2842" x2="45217" y2="2842"/>
                        <a14:foregroundMark x1="50097" y1="2600" x2="50097" y2="2600"/>
                        <a14:foregroundMark x1="31981" y1="8464" x2="31981" y2="8464"/>
                        <a14:foregroundMark x1="28454" y1="9976" x2="28454" y2="9976"/>
                        <a14:foregroundMark x1="26329" y1="11911" x2="26329" y2="11911"/>
                        <a14:foregroundMark x1="29034" y1="7981" x2="29034" y2="7981"/>
                        <a14:foregroundMark x1="32754" y1="7255" x2="32754" y2="7255"/>
                        <a14:foregroundMark x1="36087" y1="6046" x2="36087" y2="6046"/>
                        <a14:foregroundMark x1="37053" y1="5562" x2="37053" y2="5562"/>
                        <a14:foregroundMark x1="36667" y1="4837" x2="36667" y2="4837"/>
                        <a14:foregroundMark x1="36087" y1="5562" x2="36087" y2="5562"/>
                        <a14:foregroundMark x1="30628" y1="7013" x2="30628" y2="7013"/>
                        <a14:foregroundMark x1="24348" y1="10943" x2="24348" y2="10943"/>
                        <a14:foregroundMark x1="21836" y1="14571" x2="21836" y2="14571"/>
                        <a14:foregroundMark x1="40725" y1="91657" x2="40725" y2="91657"/>
                        <a14:foregroundMark x1="40531" y1="92866" x2="41498" y2="93410"/>
                        <a14:foregroundMark x1="49710" y1="94135" x2="49710" y2="94135"/>
                        <a14:foregroundMark x1="57295" y1="93168" x2="57295" y2="93168"/>
                        <a14:foregroundMark x1="62947" y1="90689" x2="62947" y2="90689"/>
                        <a14:foregroundMark x1="80531" y1="66324" x2="80531" y2="66324"/>
                        <a14:foregroundMark x1="79903" y1="68501" x2="79903" y2="68501"/>
                        <a14:foregroundMark x1="79517" y1="70193" x2="79517" y2="70193"/>
                        <a14:foregroundMark x1="83237" y1="46554" x2="83237" y2="46554"/>
                        <a14:foregroundMark x1="83043" y1="55320" x2="83043" y2="55320"/>
                        <a14:foregroundMark x1="83043" y1="57981" x2="83043" y2="57981"/>
                        <a14:foregroundMark x1="9565" y1="43349" x2="9565" y2="43349"/>
                        <a14:foregroundMark x1="10531" y1="58222" x2="10531" y2="58222"/>
                        <a14:foregroundMark x1="25362" y1="10459" x2="25362" y2="10459"/>
                        <a14:foregroundMark x1="36280" y1="91173" x2="36280" y2="91173"/>
                      </a14:backgroundRemoval>
                    </a14:imgEffect>
                  </a14:imgLayer>
                </a14:imgProps>
              </a:ext>
              <a:ext uri="{28A0092B-C50C-407E-A947-70E740481C1C}">
                <a14:useLocalDpi xmlns:a14="http://schemas.microsoft.com/office/drawing/2010/main" val="0"/>
              </a:ext>
            </a:extLst>
          </a:blip>
          <a:stretch>
            <a:fillRect/>
          </a:stretch>
        </p:blipFill>
        <p:spPr>
          <a:xfrm>
            <a:off x="6885466" y="417149"/>
            <a:ext cx="2142905" cy="1712253"/>
          </a:xfrm>
          <a:prstGeom prst="rect">
            <a:avLst/>
          </a:prstGeom>
        </p:spPr>
      </p:pic>
      <p:pic>
        <p:nvPicPr>
          <p:cNvPr id="5" name="Picture 4">
            <a:extLst>
              <a:ext uri="{FF2B5EF4-FFF2-40B4-BE49-F238E27FC236}">
                <a16:creationId xmlns:a16="http://schemas.microsoft.com/office/drawing/2014/main" id="{39A83DA0-B16E-4C86-B9CD-B5520B598263}"/>
              </a:ext>
            </a:extLst>
          </p:cNvPr>
          <p:cNvPicPr>
            <a:picLocks noChangeAspect="1"/>
          </p:cNvPicPr>
          <p:nvPr/>
        </p:nvPicPr>
        <p:blipFill rotWithShape="1">
          <a:blip r:embed="rId6"/>
          <a:srcRect l="9078" r="1742" b="3918"/>
          <a:stretch/>
        </p:blipFill>
        <p:spPr>
          <a:xfrm>
            <a:off x="5639963" y="2420845"/>
            <a:ext cx="3196910" cy="2449580"/>
          </a:xfrm>
          <a:prstGeom prst="rect">
            <a:avLst/>
          </a:prstGeom>
        </p:spPr>
      </p:pic>
      <p:pic>
        <p:nvPicPr>
          <p:cNvPr id="7" name="Picture 6">
            <a:extLst>
              <a:ext uri="{FF2B5EF4-FFF2-40B4-BE49-F238E27FC236}">
                <a16:creationId xmlns:a16="http://schemas.microsoft.com/office/drawing/2014/main" id="{8E4CDAA1-B60E-43F3-A057-244EAAE7AE3B}"/>
              </a:ext>
            </a:extLst>
          </p:cNvPr>
          <p:cNvPicPr>
            <a:picLocks noChangeAspect="1"/>
          </p:cNvPicPr>
          <p:nvPr/>
        </p:nvPicPr>
        <p:blipFill rotWithShape="1">
          <a:blip r:embed="rId7"/>
          <a:srcRect t="27887" b="1"/>
          <a:stretch/>
        </p:blipFill>
        <p:spPr>
          <a:xfrm>
            <a:off x="5639963" y="4859519"/>
            <a:ext cx="2692202" cy="199266"/>
          </a:xfrm>
          <a:prstGeom prst="rect">
            <a:avLst/>
          </a:prstGeom>
        </p:spPr>
      </p:pic>
    </p:spTree>
    <p:extLst>
      <p:ext uri="{BB962C8B-B14F-4D97-AF65-F5344CB8AC3E}">
        <p14:creationId xmlns:p14="http://schemas.microsoft.com/office/powerpoint/2010/main" val="37023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E933-5E29-4525-9D10-E59D13C7E9F8}"/>
              </a:ext>
            </a:extLst>
          </p:cNvPr>
          <p:cNvSpPr>
            <a:spLocks noGrp="1"/>
          </p:cNvSpPr>
          <p:nvPr>
            <p:ph type="title"/>
          </p:nvPr>
        </p:nvSpPr>
        <p:spPr>
          <a:xfrm>
            <a:off x="457200" y="290274"/>
            <a:ext cx="8229600" cy="612322"/>
          </a:xfrm>
        </p:spPr>
        <p:txBody>
          <a:bodyPr>
            <a:normAutofit fontScale="90000"/>
          </a:bodyPr>
          <a:lstStyle/>
          <a:p>
            <a:r>
              <a:rPr lang="en-US" dirty="0">
                <a:latin typeface="D-DIN" panose="020B0504030202030204" pitchFamily="34" charset="0"/>
              </a:rPr>
              <a:t>Rapidly deployable to support emergency responders in disaster scenarios </a:t>
            </a:r>
          </a:p>
        </p:txBody>
      </p:sp>
      <p:sp>
        <p:nvSpPr>
          <p:cNvPr id="3" name="Text Placeholder 2">
            <a:extLst>
              <a:ext uri="{FF2B5EF4-FFF2-40B4-BE49-F238E27FC236}">
                <a16:creationId xmlns:a16="http://schemas.microsoft.com/office/drawing/2014/main" id="{9B66A934-6CE9-446C-A2C3-CB8A053CBCE6}"/>
              </a:ext>
            </a:extLst>
          </p:cNvPr>
          <p:cNvSpPr>
            <a:spLocks noGrp="1"/>
          </p:cNvSpPr>
          <p:nvPr>
            <p:ph type="body" sz="quarter" idx="13"/>
          </p:nvPr>
        </p:nvSpPr>
        <p:spPr>
          <a:xfrm>
            <a:off x="3520440" y="857250"/>
            <a:ext cx="5166360" cy="4046220"/>
          </a:xfrm>
        </p:spPr>
        <p:txBody>
          <a:bodyPr/>
          <a:lstStyle/>
          <a:p>
            <a:pPr lvl="1"/>
            <a:endParaRPr lang="en-US" dirty="0">
              <a:latin typeface="D-DIN" panose="020B0504030202030204" pitchFamily="34" charset="0"/>
            </a:endParaRPr>
          </a:p>
          <a:p>
            <a:pPr lvl="1"/>
            <a:endParaRPr lang="en-US" dirty="0">
              <a:latin typeface="D-DIN" panose="020B0504030202030204" pitchFamily="34" charset="0"/>
            </a:endParaRPr>
          </a:p>
          <a:p>
            <a:pPr marL="347663" lvl="1" indent="0">
              <a:buNone/>
            </a:pPr>
            <a:endParaRPr lang="en-US" dirty="0">
              <a:latin typeface="D-DIN" panose="020B0504030202030204" pitchFamily="34" charset="0"/>
            </a:endParaRPr>
          </a:p>
          <a:p>
            <a:pPr lvl="1"/>
            <a:endParaRPr lang="en-US" dirty="0">
              <a:latin typeface="D-DIN" panose="020B0504030202030204" pitchFamily="34" charset="0"/>
            </a:endParaRPr>
          </a:p>
          <a:p>
            <a:pPr marL="347663" lvl="1" indent="0">
              <a:buNone/>
            </a:pPr>
            <a:endParaRPr lang="en-US" dirty="0">
              <a:latin typeface="D-DIN" panose="020B0504030202030204" pitchFamily="34" charset="0"/>
            </a:endParaRPr>
          </a:p>
          <a:p>
            <a:endParaRPr lang="en-US" dirty="0"/>
          </a:p>
        </p:txBody>
      </p:sp>
      <p:sp>
        <p:nvSpPr>
          <p:cNvPr id="5" name="Rectangle 4">
            <a:extLst>
              <a:ext uri="{FF2B5EF4-FFF2-40B4-BE49-F238E27FC236}">
                <a16:creationId xmlns:a16="http://schemas.microsoft.com/office/drawing/2014/main" id="{68B6B65F-015C-4107-9848-C1C7D027D12B}"/>
              </a:ext>
            </a:extLst>
          </p:cNvPr>
          <p:cNvSpPr/>
          <p:nvPr/>
        </p:nvSpPr>
        <p:spPr>
          <a:xfrm>
            <a:off x="372793" y="3618267"/>
            <a:ext cx="2675206" cy="1200329"/>
          </a:xfrm>
          <a:prstGeom prst="rect">
            <a:avLst/>
          </a:prstGeom>
        </p:spPr>
        <p:txBody>
          <a:bodyPr wrap="square">
            <a:spAutoFit/>
          </a:bodyPr>
          <a:lstStyle/>
          <a:p>
            <a:pPr marL="0" lvl="1" algn="ctr"/>
            <a:r>
              <a:rPr lang="en-US" sz="1200" b="1" dirty="0">
                <a:solidFill>
                  <a:schemeClr val="bg1"/>
                </a:solidFill>
                <a:latin typeface="D-DIN" panose="020B0504030202030204" pitchFamily="34" charset="0"/>
              </a:rPr>
              <a:t>Search and Rescue. </a:t>
            </a:r>
            <a:r>
              <a:rPr lang="en-US" sz="1200" dirty="0">
                <a:solidFill>
                  <a:schemeClr val="bg1"/>
                </a:solidFill>
                <a:latin typeface="D-DIN" panose="020B0504030202030204" pitchFamily="34" charset="0"/>
              </a:rPr>
              <a:t>After Hurricane Ida, </a:t>
            </a:r>
            <a:r>
              <a:rPr lang="en-US" sz="1200" dirty="0" err="1">
                <a:solidFill>
                  <a:schemeClr val="bg1"/>
                </a:solidFill>
                <a:latin typeface="D-DIN" panose="020B0504030202030204" pitchFamily="34" charset="0"/>
              </a:rPr>
              <a:t>Starlink</a:t>
            </a:r>
            <a:r>
              <a:rPr lang="en-US" sz="1200" dirty="0">
                <a:solidFill>
                  <a:schemeClr val="bg1"/>
                </a:solidFill>
                <a:latin typeface="D-DIN" panose="020B0504030202030204" pitchFamily="34" charset="0"/>
              </a:rPr>
              <a:t> provided internet service to the Louisiana Emergency Operations team, helping first responders coordinate recovery efforts and upgrade search grids in real time </a:t>
            </a:r>
          </a:p>
        </p:txBody>
      </p:sp>
      <p:pic>
        <p:nvPicPr>
          <p:cNvPr id="6" name="Picture 5">
            <a:extLst>
              <a:ext uri="{FF2B5EF4-FFF2-40B4-BE49-F238E27FC236}">
                <a16:creationId xmlns:a16="http://schemas.microsoft.com/office/drawing/2014/main" id="{7EC521AF-C43D-45F9-A89F-F6242C27EF6C}"/>
              </a:ext>
            </a:extLst>
          </p:cNvPr>
          <p:cNvPicPr>
            <a:picLocks noChangeAspect="1"/>
          </p:cNvPicPr>
          <p:nvPr/>
        </p:nvPicPr>
        <p:blipFill>
          <a:blip r:embed="rId2"/>
          <a:stretch>
            <a:fillRect/>
          </a:stretch>
        </p:blipFill>
        <p:spPr>
          <a:xfrm>
            <a:off x="3320326" y="1240621"/>
            <a:ext cx="2658086" cy="2377646"/>
          </a:xfrm>
          <a:prstGeom prst="rect">
            <a:avLst/>
          </a:prstGeom>
        </p:spPr>
      </p:pic>
      <p:sp>
        <p:nvSpPr>
          <p:cNvPr id="7" name="Rectangle 6">
            <a:extLst>
              <a:ext uri="{FF2B5EF4-FFF2-40B4-BE49-F238E27FC236}">
                <a16:creationId xmlns:a16="http://schemas.microsoft.com/office/drawing/2014/main" id="{4A288835-9516-4A14-A591-2DCBFB23F42E}"/>
              </a:ext>
            </a:extLst>
          </p:cNvPr>
          <p:cNvSpPr/>
          <p:nvPr/>
        </p:nvSpPr>
        <p:spPr>
          <a:xfrm>
            <a:off x="2948940" y="3646109"/>
            <a:ext cx="3246120" cy="1200329"/>
          </a:xfrm>
          <a:prstGeom prst="rect">
            <a:avLst/>
          </a:prstGeom>
        </p:spPr>
        <p:txBody>
          <a:bodyPr wrap="square">
            <a:spAutoFit/>
          </a:bodyPr>
          <a:lstStyle/>
          <a:p>
            <a:pPr lvl="1" algn="ctr"/>
            <a:r>
              <a:rPr lang="en-US" sz="1200" b="1" dirty="0">
                <a:solidFill>
                  <a:schemeClr val="bg1"/>
                </a:solidFill>
                <a:latin typeface="D-DIN" panose="020B0504030202030204" pitchFamily="34" charset="0"/>
              </a:rPr>
              <a:t>Emergency Evacuation.</a:t>
            </a:r>
            <a:r>
              <a:rPr lang="en-US" sz="1200" dirty="0">
                <a:solidFill>
                  <a:schemeClr val="bg1"/>
                </a:solidFill>
                <a:latin typeface="D-DIN" panose="020B0504030202030204" pitchFamily="34" charset="0"/>
              </a:rPr>
              <a:t> </a:t>
            </a:r>
            <a:r>
              <a:rPr lang="en-US" sz="1200" dirty="0" err="1">
                <a:solidFill>
                  <a:schemeClr val="bg1"/>
                </a:solidFill>
                <a:latin typeface="D-DIN" panose="020B0504030202030204" pitchFamily="34" charset="0"/>
              </a:rPr>
              <a:t>Starlink</a:t>
            </a:r>
            <a:r>
              <a:rPr lang="en-US" sz="1200" dirty="0">
                <a:solidFill>
                  <a:schemeClr val="bg1"/>
                </a:solidFill>
                <a:latin typeface="D-DIN" panose="020B0504030202030204" pitchFamily="34" charset="0"/>
              </a:rPr>
              <a:t> connected families evacuating from wildfires in Washington, enabling them to call loved ones, file insurance claims, and continue schooling while their homes were rebuilt</a:t>
            </a:r>
            <a:r>
              <a:rPr lang="en-US" sz="1200" dirty="0">
                <a:latin typeface="D-DIN" panose="020B0504030202030204" pitchFamily="34" charset="0"/>
              </a:rPr>
              <a:t>. </a:t>
            </a:r>
          </a:p>
        </p:txBody>
      </p:sp>
      <p:pic>
        <p:nvPicPr>
          <p:cNvPr id="8" name="Picture 7">
            <a:extLst>
              <a:ext uri="{FF2B5EF4-FFF2-40B4-BE49-F238E27FC236}">
                <a16:creationId xmlns:a16="http://schemas.microsoft.com/office/drawing/2014/main" id="{CA790C24-F040-4EB9-999A-153ED3576E62}"/>
              </a:ext>
            </a:extLst>
          </p:cNvPr>
          <p:cNvPicPr>
            <a:picLocks noChangeAspect="1"/>
          </p:cNvPicPr>
          <p:nvPr/>
        </p:nvPicPr>
        <p:blipFill>
          <a:blip r:embed="rId3"/>
          <a:stretch>
            <a:fillRect/>
          </a:stretch>
        </p:blipFill>
        <p:spPr>
          <a:xfrm>
            <a:off x="589483" y="1185250"/>
            <a:ext cx="2241825" cy="2405175"/>
          </a:xfrm>
          <a:prstGeom prst="rect">
            <a:avLst/>
          </a:prstGeom>
        </p:spPr>
      </p:pic>
      <p:pic>
        <p:nvPicPr>
          <p:cNvPr id="9" name="Picture 8">
            <a:extLst>
              <a:ext uri="{FF2B5EF4-FFF2-40B4-BE49-F238E27FC236}">
                <a16:creationId xmlns:a16="http://schemas.microsoft.com/office/drawing/2014/main" id="{94CF2DBE-8DE9-4B9D-9E38-0ED4F77DCC6E}"/>
              </a:ext>
            </a:extLst>
          </p:cNvPr>
          <p:cNvPicPr>
            <a:picLocks noChangeAspect="1"/>
          </p:cNvPicPr>
          <p:nvPr/>
        </p:nvPicPr>
        <p:blipFill>
          <a:blip r:embed="rId4"/>
          <a:stretch>
            <a:fillRect/>
          </a:stretch>
        </p:blipFill>
        <p:spPr>
          <a:xfrm>
            <a:off x="6450853" y="1217310"/>
            <a:ext cx="2103664" cy="1100917"/>
          </a:xfrm>
          <a:prstGeom prst="rect">
            <a:avLst/>
          </a:prstGeom>
        </p:spPr>
      </p:pic>
      <p:pic>
        <p:nvPicPr>
          <p:cNvPr id="10" name="Picture 9">
            <a:extLst>
              <a:ext uri="{FF2B5EF4-FFF2-40B4-BE49-F238E27FC236}">
                <a16:creationId xmlns:a16="http://schemas.microsoft.com/office/drawing/2014/main" id="{F4BCDA1F-CBDF-4621-B20F-09629280ADD9}"/>
              </a:ext>
            </a:extLst>
          </p:cNvPr>
          <p:cNvPicPr>
            <a:picLocks noChangeAspect="1"/>
          </p:cNvPicPr>
          <p:nvPr/>
        </p:nvPicPr>
        <p:blipFill rotWithShape="1">
          <a:blip r:embed="rId5"/>
          <a:srcRect l="13561" r="7332"/>
          <a:stretch/>
        </p:blipFill>
        <p:spPr>
          <a:xfrm>
            <a:off x="6450853" y="2278479"/>
            <a:ext cx="2103664" cy="1327227"/>
          </a:xfrm>
          <a:prstGeom prst="rect">
            <a:avLst/>
          </a:prstGeom>
        </p:spPr>
      </p:pic>
      <p:sp>
        <p:nvSpPr>
          <p:cNvPr id="11" name="Rectangle 10">
            <a:extLst>
              <a:ext uri="{FF2B5EF4-FFF2-40B4-BE49-F238E27FC236}">
                <a16:creationId xmlns:a16="http://schemas.microsoft.com/office/drawing/2014/main" id="{81E25502-6CF4-42AB-B3A4-C98CF7606E3F}"/>
              </a:ext>
            </a:extLst>
          </p:cNvPr>
          <p:cNvSpPr/>
          <p:nvPr/>
        </p:nvSpPr>
        <p:spPr>
          <a:xfrm>
            <a:off x="6395174" y="3652897"/>
            <a:ext cx="2286000" cy="1200329"/>
          </a:xfrm>
          <a:prstGeom prst="rect">
            <a:avLst/>
          </a:prstGeom>
        </p:spPr>
        <p:txBody>
          <a:bodyPr wrap="square">
            <a:spAutoFit/>
          </a:bodyPr>
          <a:lstStyle/>
          <a:p>
            <a:pPr algn="ctr"/>
            <a:r>
              <a:rPr lang="en-US" sz="1200" b="1" dirty="0">
                <a:solidFill>
                  <a:schemeClr val="bg1"/>
                </a:solidFill>
                <a:latin typeface="D-DIN" panose="020B0504030202030204" pitchFamily="34" charset="0"/>
              </a:rPr>
              <a:t>Backup to Primary Comms. </a:t>
            </a:r>
            <a:r>
              <a:rPr lang="en-US" sz="1200" dirty="0">
                <a:solidFill>
                  <a:schemeClr val="bg1"/>
                </a:solidFill>
                <a:latin typeface="D-DIN" panose="020B0504030202030204" pitchFamily="34" charset="0"/>
              </a:rPr>
              <a:t>Established a gateway site in neighboring Fiji within weeks to provide service after a volcanic eruption and tsunami destroyed an undersea internet cable</a:t>
            </a:r>
          </a:p>
        </p:txBody>
      </p:sp>
    </p:spTree>
    <p:extLst>
      <p:ext uri="{BB962C8B-B14F-4D97-AF65-F5344CB8AC3E}">
        <p14:creationId xmlns:p14="http://schemas.microsoft.com/office/powerpoint/2010/main" val="2034585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65923" y="2850044"/>
            <a:ext cx="3789851" cy="2893199"/>
          </a:xfrm>
        </p:spPr>
        <p:txBody>
          <a:bodyPr>
            <a:normAutofit/>
          </a:bodyPr>
          <a:lstStyle/>
          <a:p>
            <a:pPr marL="0" lvl="0" indent="0" algn="ctr">
              <a:buNone/>
            </a:pPr>
            <a:r>
              <a:rPr lang="en-US" sz="1600" b="1" dirty="0">
                <a:solidFill>
                  <a:schemeClr val="bg1"/>
                </a:solidFill>
                <a:latin typeface="D-DIN" panose="020B0504030202030204" pitchFamily="34" charset="0"/>
              </a:rPr>
              <a:t>Rapid Updates</a:t>
            </a:r>
          </a:p>
          <a:p>
            <a:pPr marL="0" lvl="0" indent="0" algn="ctr">
              <a:buNone/>
            </a:pPr>
            <a:endParaRPr lang="en-US" sz="600" b="1" dirty="0">
              <a:solidFill>
                <a:schemeClr val="bg1"/>
              </a:solidFill>
              <a:latin typeface="D-DIN" panose="020B0504030202030204" pitchFamily="34" charset="0"/>
            </a:endParaRPr>
          </a:p>
          <a:p>
            <a:r>
              <a:rPr lang="en-US" sz="1200" dirty="0">
                <a:solidFill>
                  <a:schemeClr val="bg1"/>
                </a:solidFill>
                <a:latin typeface="D-DIN" panose="020B0504030202030204" pitchFamily="34" charset="0"/>
              </a:rPr>
              <a:t>Reduced the Starlink kit’s peak power consumption so it can be powered from a car cigarette lighter</a:t>
            </a:r>
          </a:p>
          <a:p>
            <a:r>
              <a:rPr lang="en-US" sz="1200" dirty="0">
                <a:solidFill>
                  <a:schemeClr val="bg1"/>
                </a:solidFill>
                <a:latin typeface="D-DIN" panose="020B0504030202030204" pitchFamily="34" charset="0"/>
              </a:rPr>
              <a:t>Activated mobile roaming so the Starlink kit can maintain a signal on a moving vehicle</a:t>
            </a:r>
          </a:p>
          <a:p>
            <a:r>
              <a:rPr lang="en-US" sz="1200" dirty="0">
                <a:solidFill>
                  <a:schemeClr val="bg1"/>
                </a:solidFill>
                <a:latin typeface="D-DIN" panose="020B0504030202030204" pitchFamily="34" charset="0"/>
              </a:rPr>
              <a:t>Mitigated extensive GPS jamming events within hours of impact</a:t>
            </a:r>
          </a:p>
          <a:p>
            <a:endParaRPr lang="en-US" dirty="0"/>
          </a:p>
        </p:txBody>
      </p:sp>
      <p:sp>
        <p:nvSpPr>
          <p:cNvPr id="9" name="Text Placeholder 2">
            <a:extLst>
              <a:ext uri="{FF2B5EF4-FFF2-40B4-BE49-F238E27FC236}">
                <a16:creationId xmlns:a16="http://schemas.microsoft.com/office/drawing/2014/main" id="{128D3D75-C789-411B-A288-01F8E38335DF}"/>
              </a:ext>
            </a:extLst>
          </p:cNvPr>
          <p:cNvSpPr txBox="1">
            <a:spLocks/>
          </p:cNvSpPr>
          <p:nvPr/>
        </p:nvSpPr>
        <p:spPr>
          <a:xfrm rot="18980523">
            <a:off x="232711" y="1188988"/>
            <a:ext cx="1779129" cy="367098"/>
          </a:xfrm>
          <a:prstGeom prst="rect">
            <a:avLst/>
          </a:prstGeom>
        </p:spPr>
        <p:txBody>
          <a:bodyPr vert="horz" lIns="91440" tIns="45720" rIns="91440" bIns="45720" rtlCol="0">
            <a:normAutofit/>
          </a:bodyPr>
          <a:lst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solidFill>
                  <a:schemeClr val="bg1"/>
                </a:solidFill>
                <a:latin typeface="D-DIN" panose="020B0504030202030204" pitchFamily="34" charset="0"/>
              </a:rPr>
              <a:t>Russia Invades</a:t>
            </a:r>
          </a:p>
          <a:p>
            <a:endParaRPr lang="en-US" sz="1400" dirty="0"/>
          </a:p>
        </p:txBody>
      </p:sp>
      <p:sp>
        <p:nvSpPr>
          <p:cNvPr id="10" name="Text Placeholder 2">
            <a:extLst>
              <a:ext uri="{FF2B5EF4-FFF2-40B4-BE49-F238E27FC236}">
                <a16:creationId xmlns:a16="http://schemas.microsoft.com/office/drawing/2014/main" id="{705E817A-2C73-4F53-89F3-4E8C14042010}"/>
              </a:ext>
            </a:extLst>
          </p:cNvPr>
          <p:cNvSpPr txBox="1">
            <a:spLocks/>
          </p:cNvSpPr>
          <p:nvPr/>
        </p:nvSpPr>
        <p:spPr>
          <a:xfrm rot="18980523">
            <a:off x="1383513" y="1030836"/>
            <a:ext cx="2231857" cy="367098"/>
          </a:xfrm>
          <a:prstGeom prst="rect">
            <a:avLst/>
          </a:prstGeom>
        </p:spPr>
        <p:txBody>
          <a:bodyPr vert="horz" lIns="91440" tIns="45720" rIns="91440" bIns="45720" rtlCol="0">
            <a:normAutofit/>
          </a:bodyPr>
          <a:lst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solidFill>
                  <a:schemeClr val="bg1"/>
                </a:solidFill>
                <a:latin typeface="D-DIN" panose="020B0504030202030204" pitchFamily="34" charset="0"/>
              </a:rPr>
              <a:t>48 Hours Later</a:t>
            </a:r>
          </a:p>
          <a:p>
            <a:endParaRPr lang="en-US" sz="1400" dirty="0"/>
          </a:p>
        </p:txBody>
      </p:sp>
      <p:sp>
        <p:nvSpPr>
          <p:cNvPr id="11" name="Text Placeholder 2">
            <a:extLst>
              <a:ext uri="{FF2B5EF4-FFF2-40B4-BE49-F238E27FC236}">
                <a16:creationId xmlns:a16="http://schemas.microsoft.com/office/drawing/2014/main" id="{62D8319E-0F85-4414-8E6B-652ABAABDDCE}"/>
              </a:ext>
            </a:extLst>
          </p:cNvPr>
          <p:cNvSpPr txBox="1">
            <a:spLocks/>
          </p:cNvSpPr>
          <p:nvPr/>
        </p:nvSpPr>
        <p:spPr>
          <a:xfrm rot="18980523">
            <a:off x="2835588" y="1151697"/>
            <a:ext cx="1779129" cy="367098"/>
          </a:xfrm>
          <a:prstGeom prst="rect">
            <a:avLst/>
          </a:prstGeom>
        </p:spPr>
        <p:txBody>
          <a:bodyPr vert="horz" lIns="91440" tIns="45720" rIns="91440" bIns="45720" rtlCol="0">
            <a:normAutofit/>
          </a:bodyPr>
          <a:lst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solidFill>
                  <a:schemeClr val="bg1"/>
                </a:solidFill>
                <a:latin typeface="D-DIN" panose="020B0504030202030204" pitchFamily="34" charset="0"/>
              </a:rPr>
              <a:t>Today</a:t>
            </a:r>
          </a:p>
          <a:p>
            <a:endParaRPr lang="en-US" sz="1400" dirty="0"/>
          </a:p>
        </p:txBody>
      </p:sp>
      <p:sp>
        <p:nvSpPr>
          <p:cNvPr id="14" name="Text Placeholder 2">
            <a:extLst>
              <a:ext uri="{FF2B5EF4-FFF2-40B4-BE49-F238E27FC236}">
                <a16:creationId xmlns:a16="http://schemas.microsoft.com/office/drawing/2014/main" id="{C2482BAA-1E9B-4083-B8C4-D458904F77BB}"/>
              </a:ext>
            </a:extLst>
          </p:cNvPr>
          <p:cNvSpPr txBox="1">
            <a:spLocks/>
          </p:cNvSpPr>
          <p:nvPr/>
        </p:nvSpPr>
        <p:spPr>
          <a:xfrm>
            <a:off x="-25268" y="1979339"/>
            <a:ext cx="1053586" cy="367098"/>
          </a:xfrm>
          <a:prstGeom prst="rect">
            <a:avLst/>
          </a:prstGeom>
        </p:spPr>
        <p:txBody>
          <a:bodyPr vert="horz" lIns="91440" tIns="45720" rIns="91440" bIns="45720" rtlCol="0">
            <a:normAutofit/>
          </a:bodyPr>
          <a:lst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latin typeface="D-DIN" panose="020B0504030202030204" pitchFamily="34" charset="0"/>
              </a:rPr>
              <a:t>0 Kits</a:t>
            </a:r>
          </a:p>
          <a:p>
            <a:pPr algn="ctr"/>
            <a:endParaRPr lang="en-US" sz="1400" dirty="0"/>
          </a:p>
        </p:txBody>
      </p:sp>
      <p:sp>
        <p:nvSpPr>
          <p:cNvPr id="15" name="Text Placeholder 2">
            <a:extLst>
              <a:ext uri="{FF2B5EF4-FFF2-40B4-BE49-F238E27FC236}">
                <a16:creationId xmlns:a16="http://schemas.microsoft.com/office/drawing/2014/main" id="{19B28B4C-E4DB-423C-A6F9-CA5D515E2C9C}"/>
              </a:ext>
            </a:extLst>
          </p:cNvPr>
          <p:cNvSpPr txBox="1">
            <a:spLocks/>
          </p:cNvSpPr>
          <p:nvPr/>
        </p:nvSpPr>
        <p:spPr>
          <a:xfrm>
            <a:off x="1243784" y="1994583"/>
            <a:ext cx="1053586" cy="367098"/>
          </a:xfrm>
          <a:prstGeom prst="rect">
            <a:avLst/>
          </a:prstGeom>
        </p:spPr>
        <p:txBody>
          <a:bodyPr vert="horz" lIns="91440" tIns="45720" rIns="91440" bIns="45720" rtlCol="0">
            <a:normAutofit/>
          </a:bodyPr>
          <a:lst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latin typeface="D-DIN" panose="020B0504030202030204" pitchFamily="34" charset="0"/>
              </a:rPr>
              <a:t>400 Kits</a:t>
            </a:r>
          </a:p>
          <a:p>
            <a:pPr algn="ctr"/>
            <a:endParaRPr lang="en-US" sz="1400" dirty="0"/>
          </a:p>
        </p:txBody>
      </p:sp>
      <p:sp>
        <p:nvSpPr>
          <p:cNvPr id="16" name="Text Placeholder 2">
            <a:extLst>
              <a:ext uri="{FF2B5EF4-FFF2-40B4-BE49-F238E27FC236}">
                <a16:creationId xmlns:a16="http://schemas.microsoft.com/office/drawing/2014/main" id="{E8EC0BFF-4499-474F-ADBF-EFBBE426512B}"/>
              </a:ext>
            </a:extLst>
          </p:cNvPr>
          <p:cNvSpPr txBox="1">
            <a:spLocks/>
          </p:cNvSpPr>
          <p:nvPr/>
        </p:nvSpPr>
        <p:spPr>
          <a:xfrm>
            <a:off x="2623635" y="1994583"/>
            <a:ext cx="1187288" cy="367098"/>
          </a:xfrm>
          <a:prstGeom prst="rect">
            <a:avLst/>
          </a:prstGeom>
        </p:spPr>
        <p:txBody>
          <a:bodyPr vert="horz" lIns="91440" tIns="45720" rIns="91440" bIns="45720" rtlCol="0">
            <a:normAutofit fontScale="85000" lnSpcReduction="10000"/>
          </a:bodyPr>
          <a:lstStyle>
            <a:lvl1pPr marL="177800" indent="-177800" algn="l" defTabSz="914400" rtl="0" eaLnBrk="1" latinLnBrk="0" hangingPunct="1">
              <a:spcBef>
                <a:spcPct val="20000"/>
              </a:spcBef>
              <a:buFont typeface="Arial" panose="020B0604020202020204" pitchFamily="34" charset="0"/>
              <a:buChar char="•"/>
              <a:tabLst/>
              <a:defRPr sz="1800" kern="1200" baseline="0">
                <a:solidFill>
                  <a:schemeClr val="tx1"/>
                </a:solidFill>
                <a:latin typeface="+mn-lt"/>
                <a:ea typeface="+mn-ea"/>
                <a:cs typeface="+mn-cs"/>
              </a:defRPr>
            </a:lvl1pPr>
            <a:lvl2pPr marL="519113"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2pPr>
            <a:lvl3pPr marL="920750" indent="-17145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3pPr>
            <a:lvl4pPr marL="1262063" indent="-177800" algn="l" defTabSz="914400" rtl="0" eaLnBrk="1" latinLnBrk="0" hangingPunct="1">
              <a:spcBef>
                <a:spcPct val="20000"/>
              </a:spcBef>
              <a:buFont typeface="Arial" panose="020B0604020202020204" pitchFamily="34" charset="0"/>
              <a:buChar char="•"/>
              <a:tabLst/>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latin typeface="D-DIN" panose="020B0504030202030204" pitchFamily="34" charset="0"/>
              </a:rPr>
              <a:t>20,000+ Kits</a:t>
            </a:r>
          </a:p>
          <a:p>
            <a:pPr algn="ctr"/>
            <a:endParaRPr lang="en-US" sz="1400" dirty="0"/>
          </a:p>
        </p:txBody>
      </p:sp>
      <p:cxnSp>
        <p:nvCxnSpPr>
          <p:cNvPr id="18" name="Straight Arrow Connector 17">
            <a:extLst>
              <a:ext uri="{FF2B5EF4-FFF2-40B4-BE49-F238E27FC236}">
                <a16:creationId xmlns:a16="http://schemas.microsoft.com/office/drawing/2014/main" id="{E1A1334F-A27A-4FDF-BC77-7B4CF4384F1B}"/>
              </a:ext>
            </a:extLst>
          </p:cNvPr>
          <p:cNvCxnSpPr/>
          <p:nvPr/>
        </p:nvCxnSpPr>
        <p:spPr>
          <a:xfrm>
            <a:off x="958862" y="1928004"/>
            <a:ext cx="390940" cy="0"/>
          </a:xfrm>
          <a:prstGeom prst="straightConnector1">
            <a:avLst/>
          </a:prstGeom>
          <a:ln w="38100">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BCD5BF-D678-4CD9-85D2-F7449856CE90}"/>
              </a:ext>
            </a:extLst>
          </p:cNvPr>
          <p:cNvCxnSpPr/>
          <p:nvPr/>
        </p:nvCxnSpPr>
        <p:spPr>
          <a:xfrm>
            <a:off x="2256607" y="1928004"/>
            <a:ext cx="390940" cy="0"/>
          </a:xfrm>
          <a:prstGeom prst="straightConnector1">
            <a:avLst/>
          </a:prstGeom>
          <a:ln w="38100">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0AF775-0600-4F0A-93BA-BA97AEC5A880}"/>
              </a:ext>
            </a:extLst>
          </p:cNvPr>
          <p:cNvCxnSpPr/>
          <p:nvPr/>
        </p:nvCxnSpPr>
        <p:spPr>
          <a:xfrm>
            <a:off x="131990" y="3200731"/>
            <a:ext cx="3789851" cy="0"/>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480F8A02-E867-42C7-996A-8F9F35336EBE}"/>
              </a:ext>
            </a:extLst>
          </p:cNvPr>
          <p:cNvSpPr txBox="1">
            <a:spLocks/>
          </p:cNvSpPr>
          <p:nvPr/>
        </p:nvSpPr>
        <p:spPr>
          <a:xfrm>
            <a:off x="293077" y="272782"/>
            <a:ext cx="8229600" cy="61277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D-DIN" panose="020B0504030202030204" pitchFamily="34" charset="0"/>
              </a:rPr>
              <a:t>Starlink In Ukraine</a:t>
            </a:r>
          </a:p>
        </p:txBody>
      </p:sp>
      <p:pic>
        <p:nvPicPr>
          <p:cNvPr id="2" name="Picture 1">
            <a:extLst>
              <a:ext uri="{FF2B5EF4-FFF2-40B4-BE49-F238E27FC236}">
                <a16:creationId xmlns:a16="http://schemas.microsoft.com/office/drawing/2014/main" id="{D3BC1BFD-AC00-41A5-825B-7EFC43CEB27D}"/>
              </a:ext>
            </a:extLst>
          </p:cNvPr>
          <p:cNvPicPr>
            <a:picLocks noChangeAspect="1"/>
          </p:cNvPicPr>
          <p:nvPr/>
        </p:nvPicPr>
        <p:blipFill>
          <a:blip r:embed="rId3"/>
          <a:stretch>
            <a:fillRect/>
          </a:stretch>
        </p:blipFill>
        <p:spPr>
          <a:xfrm>
            <a:off x="4037027" y="2267371"/>
            <a:ext cx="5106973" cy="2876129"/>
          </a:xfrm>
          <a:prstGeom prst="rect">
            <a:avLst/>
          </a:prstGeom>
        </p:spPr>
      </p:pic>
      <p:pic>
        <p:nvPicPr>
          <p:cNvPr id="6" name="Picture 5"/>
          <p:cNvPicPr>
            <a:picLocks noChangeAspect="1"/>
          </p:cNvPicPr>
          <p:nvPr/>
        </p:nvPicPr>
        <p:blipFill>
          <a:blip r:embed="rId4"/>
          <a:stretch>
            <a:fillRect/>
          </a:stretch>
        </p:blipFill>
        <p:spPr>
          <a:xfrm>
            <a:off x="4037027" y="-21839"/>
            <a:ext cx="2912223" cy="2853977"/>
          </a:xfrm>
          <a:prstGeom prst="rect">
            <a:avLst/>
          </a:prstGeom>
        </p:spPr>
      </p:pic>
      <p:pic>
        <p:nvPicPr>
          <p:cNvPr id="4" name="Picture 3">
            <a:extLst>
              <a:ext uri="{FF2B5EF4-FFF2-40B4-BE49-F238E27FC236}">
                <a16:creationId xmlns:a16="http://schemas.microsoft.com/office/drawing/2014/main" id="{E8425346-793A-4FC6-A75D-A6C389DE8C6D}"/>
              </a:ext>
            </a:extLst>
          </p:cNvPr>
          <p:cNvPicPr>
            <a:picLocks noChangeAspect="1"/>
          </p:cNvPicPr>
          <p:nvPr/>
        </p:nvPicPr>
        <p:blipFill>
          <a:blip r:embed="rId5"/>
          <a:stretch>
            <a:fillRect/>
          </a:stretch>
        </p:blipFill>
        <p:spPr>
          <a:xfrm>
            <a:off x="6949250" y="20470"/>
            <a:ext cx="2194750" cy="2828789"/>
          </a:xfrm>
          <a:prstGeom prst="rect">
            <a:avLst/>
          </a:prstGeom>
        </p:spPr>
      </p:pic>
    </p:spTree>
    <p:extLst>
      <p:ext uri="{BB962C8B-B14F-4D97-AF65-F5344CB8AC3E}">
        <p14:creationId xmlns:p14="http://schemas.microsoft.com/office/powerpoint/2010/main" val="2545523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34732-E855-490B-B58F-12FF17CBA769}"/>
              </a:ext>
            </a:extLst>
          </p:cNvPr>
          <p:cNvSpPr>
            <a:spLocks noGrp="1"/>
          </p:cNvSpPr>
          <p:nvPr>
            <p:ph type="title"/>
          </p:nvPr>
        </p:nvSpPr>
        <p:spPr/>
        <p:txBody>
          <a:bodyPr/>
          <a:lstStyle/>
          <a:p>
            <a:r>
              <a:rPr lang="en-US" dirty="0">
                <a:latin typeface="D-DIN" panose="020B0504030202030204" pitchFamily="34" charset="0"/>
              </a:rPr>
              <a:t>Hurricane Ian Deployment</a:t>
            </a:r>
          </a:p>
        </p:txBody>
      </p:sp>
      <p:pic>
        <p:nvPicPr>
          <p:cNvPr id="4" name="Picture 3">
            <a:extLst>
              <a:ext uri="{FF2B5EF4-FFF2-40B4-BE49-F238E27FC236}">
                <a16:creationId xmlns:a16="http://schemas.microsoft.com/office/drawing/2014/main" id="{F0AA2568-0883-4CE0-A538-1943C56EE206}"/>
              </a:ext>
            </a:extLst>
          </p:cNvPr>
          <p:cNvPicPr/>
          <p:nvPr/>
        </p:nvPicPr>
        <p:blipFill>
          <a:blip r:embed="rId2">
            <a:extLst>
              <a:ext uri="{28A0092B-C50C-407E-A947-70E740481C1C}">
                <a14:useLocalDpi xmlns:a14="http://schemas.microsoft.com/office/drawing/2010/main" val="0"/>
              </a:ext>
            </a:extLst>
          </a:blip>
          <a:stretch>
            <a:fillRect/>
          </a:stretch>
        </p:blipFill>
        <p:spPr>
          <a:xfrm>
            <a:off x="123132" y="1931989"/>
            <a:ext cx="8884784" cy="3080881"/>
          </a:xfrm>
          <a:prstGeom prst="rect">
            <a:avLst/>
          </a:prstGeom>
          <a:ln w="19050">
            <a:solidFill>
              <a:schemeClr val="tx1"/>
            </a:solidFill>
          </a:ln>
        </p:spPr>
      </p:pic>
      <p:pic>
        <p:nvPicPr>
          <p:cNvPr id="5" name="Picture 4">
            <a:extLst>
              <a:ext uri="{FF2B5EF4-FFF2-40B4-BE49-F238E27FC236}">
                <a16:creationId xmlns:a16="http://schemas.microsoft.com/office/drawing/2014/main" id="{B41321E7-3057-4C04-80AA-BA44E5228B14}"/>
              </a:ext>
            </a:extLst>
          </p:cNvPr>
          <p:cNvPicPr>
            <a:picLocks noChangeAspect="1"/>
          </p:cNvPicPr>
          <p:nvPr/>
        </p:nvPicPr>
        <p:blipFill>
          <a:blip r:embed="rId3"/>
          <a:stretch>
            <a:fillRect/>
          </a:stretch>
        </p:blipFill>
        <p:spPr>
          <a:xfrm>
            <a:off x="7064689" y="130630"/>
            <a:ext cx="1987022" cy="2206536"/>
          </a:xfrm>
          <a:prstGeom prst="rect">
            <a:avLst/>
          </a:prstGeom>
        </p:spPr>
      </p:pic>
      <p:pic>
        <p:nvPicPr>
          <p:cNvPr id="6" name="Picture 5">
            <a:extLst>
              <a:ext uri="{FF2B5EF4-FFF2-40B4-BE49-F238E27FC236}">
                <a16:creationId xmlns:a16="http://schemas.microsoft.com/office/drawing/2014/main" id="{93BAACA3-7CB0-485B-BA32-3FF4A5EB46F9}"/>
              </a:ext>
            </a:extLst>
          </p:cNvPr>
          <p:cNvPicPr>
            <a:picLocks noChangeAspect="1"/>
          </p:cNvPicPr>
          <p:nvPr/>
        </p:nvPicPr>
        <p:blipFill>
          <a:blip r:embed="rId4"/>
          <a:stretch>
            <a:fillRect/>
          </a:stretch>
        </p:blipFill>
        <p:spPr>
          <a:xfrm>
            <a:off x="4334676" y="839205"/>
            <a:ext cx="2050996" cy="1367331"/>
          </a:xfrm>
          <a:prstGeom prst="rect">
            <a:avLst/>
          </a:prstGeom>
        </p:spPr>
      </p:pic>
      <p:pic>
        <p:nvPicPr>
          <p:cNvPr id="7" name="Picture 6">
            <a:extLst>
              <a:ext uri="{FF2B5EF4-FFF2-40B4-BE49-F238E27FC236}">
                <a16:creationId xmlns:a16="http://schemas.microsoft.com/office/drawing/2014/main" id="{1EE16B20-053B-4431-8331-FE1A59FDD933}"/>
              </a:ext>
            </a:extLst>
          </p:cNvPr>
          <p:cNvPicPr>
            <a:picLocks noChangeAspect="1"/>
          </p:cNvPicPr>
          <p:nvPr/>
        </p:nvPicPr>
        <p:blipFill>
          <a:blip r:embed="rId5"/>
          <a:stretch>
            <a:fillRect/>
          </a:stretch>
        </p:blipFill>
        <p:spPr>
          <a:xfrm>
            <a:off x="2388577" y="1005142"/>
            <a:ext cx="1803852" cy="1201394"/>
          </a:xfrm>
          <a:prstGeom prst="rect">
            <a:avLst/>
          </a:prstGeom>
        </p:spPr>
      </p:pic>
      <p:pic>
        <p:nvPicPr>
          <p:cNvPr id="8" name="Picture 7">
            <a:extLst>
              <a:ext uri="{FF2B5EF4-FFF2-40B4-BE49-F238E27FC236}">
                <a16:creationId xmlns:a16="http://schemas.microsoft.com/office/drawing/2014/main" id="{B0114226-5D56-4C1B-8FC2-EAB3FC8D8060}"/>
              </a:ext>
            </a:extLst>
          </p:cNvPr>
          <p:cNvPicPr>
            <a:picLocks noChangeAspect="1"/>
          </p:cNvPicPr>
          <p:nvPr/>
        </p:nvPicPr>
        <p:blipFill>
          <a:blip r:embed="rId6"/>
          <a:stretch>
            <a:fillRect/>
          </a:stretch>
        </p:blipFill>
        <p:spPr>
          <a:xfrm>
            <a:off x="315730" y="911747"/>
            <a:ext cx="1930600" cy="1294789"/>
          </a:xfrm>
          <a:prstGeom prst="rect">
            <a:avLst/>
          </a:prstGeom>
        </p:spPr>
      </p:pic>
    </p:spTree>
    <p:extLst>
      <p:ext uri="{BB962C8B-B14F-4D97-AF65-F5344CB8AC3E}">
        <p14:creationId xmlns:p14="http://schemas.microsoft.com/office/powerpoint/2010/main" val="4115406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nc51WaJnhCeApKNijm81w"/>
</p:tagLst>
</file>

<file path=ppt/theme/theme1.xml><?xml version="1.0" encoding="utf-8"?>
<a:theme xmlns:a="http://schemas.openxmlformats.org/drawingml/2006/main" name="SpaceX Template (Widescreen)">
  <a:themeElements>
    <a:clrScheme name="SpaceX Presentation">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BFBFB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2.xml><?xml version="1.0" encoding="utf-8"?>
<a:theme xmlns:a="http://schemas.openxmlformats.org/drawingml/2006/main" name="3_SpaceX Template (Widescreen)">
  <a:themeElements>
    <a:clrScheme name="Custom 1">
      <a:dk1>
        <a:sysClr val="windowText" lastClr="000000"/>
      </a:dk1>
      <a:lt1>
        <a:sysClr val="window" lastClr="FFFFFF"/>
      </a:lt1>
      <a:dk2>
        <a:srgbClr val="000000"/>
      </a:dk2>
      <a:lt2>
        <a:srgbClr val="FFFFFF"/>
      </a:lt2>
      <a:accent1>
        <a:srgbClr val="BFBFBF"/>
      </a:accent1>
      <a:accent2>
        <a:srgbClr val="005288"/>
      </a:accent2>
      <a:accent3>
        <a:srgbClr val="006EB8"/>
      </a:accent3>
      <a:accent4>
        <a:srgbClr val="008BEA"/>
      </a:accent4>
      <a:accent5>
        <a:srgbClr val="3BB0FF"/>
      </a:accent5>
      <a:accent6>
        <a:srgbClr val="ABD5FF"/>
      </a:accent6>
      <a:hlink>
        <a:srgbClr val="0070C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BA51B5DE-AB1B-4E2D-975B-634DD4A4EE8F}" vid="{84368DCD-6E46-4817-881D-7366CFDF3F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A8A7525135B043A83D2918C4CA8876" ma:contentTypeVersion="52" ma:contentTypeDescription="Create a new document." ma:contentTypeScope="" ma:versionID="ba45740f3d8e31df89c396fdf92c5ded">
  <xsd:schema xmlns:xsd="http://www.w3.org/2001/XMLSchema" xmlns:xs="http://www.w3.org/2001/XMLSchema" xmlns:p="http://schemas.microsoft.com/office/2006/metadata/properties" xmlns:ns1="http://schemas.microsoft.com/sharepoint/v3" xmlns:ns2="2ee0fd35-f440-4da7-9d9b-71e4830c85a5" xmlns:ns3="b6844ad2-57fc-4684-8f55-cf4b7d5f6a2e" targetNamespace="http://schemas.microsoft.com/office/2006/metadata/properties" ma:root="true" ma:fieldsID="f84924781f490834db515283a6856905" ns1:_="" ns2:_="" ns3:_="">
    <xsd:import namespace="http://schemas.microsoft.com/sharepoint/v3"/>
    <xsd:import namespace="2ee0fd35-f440-4da7-9d9b-71e4830c85a5"/>
    <xsd:import namespace="b6844ad2-57fc-4684-8f55-cf4b7d5f6a2e"/>
    <xsd:element name="properties">
      <xsd:complexType>
        <xsd:sequence>
          <xsd:element name="documentManagement">
            <xsd:complexType>
              <xsd:all>
                <xsd:element ref="ns2:Owner"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5"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6"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e0fd35-f440-4da7-9d9b-71e4830c85a5" elementFormDefault="qualified">
    <xsd:import namespace="http://schemas.microsoft.com/office/2006/documentManagement/types"/>
    <xsd:import namespace="http://schemas.microsoft.com/office/infopath/2007/PartnerControls"/>
    <xsd:element name="Owner" ma:index="4" nillable="true" ma:displayName="Owner" ma:list="UserInfo" ma:SharePointGroup="0" ma:internalName="Owner"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6844ad2-57fc-4684-8f55-cf4b7d5f6a2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Owner xmlns="2ee0fd35-f440-4da7-9d9b-71e4830c85a5">
      <UserInfo>
        <DisplayName/>
        <AccountId xsi:nil="true"/>
        <AccountType/>
      </UserInfo>
    </Owner>
    <PublishingStartDate xmlns="http://schemas.microsoft.com/sharepoint/v3" xsi:nil="true"/>
    <PublishingExpirationDate xmlns="http://schemas.microsoft.com/sharepoint/v3" xsi:nil="true"/>
  </documentManagement>
</p:properties>
</file>

<file path=customXml/itemProps1.xml><?xml version="1.0" encoding="utf-8"?>
<ds:datastoreItem xmlns:ds="http://schemas.openxmlformats.org/officeDocument/2006/customXml" ds:itemID="{ACDABDC5-F362-4DA3-8DB3-D385BE78DDB4}"/>
</file>

<file path=customXml/itemProps2.xml><?xml version="1.0" encoding="utf-8"?>
<ds:datastoreItem xmlns:ds="http://schemas.openxmlformats.org/officeDocument/2006/customXml" ds:itemID="{3E518D6E-C4C1-4E99-A55C-CE3AE3269B0C}"/>
</file>

<file path=customXml/itemProps3.xml><?xml version="1.0" encoding="utf-8"?>
<ds:datastoreItem xmlns:ds="http://schemas.openxmlformats.org/officeDocument/2006/customXml" ds:itemID="{EBE2CAA1-237E-4031-B7D4-502232F7963A}"/>
</file>

<file path=docProps/app.xml><?xml version="1.0" encoding="utf-8"?>
<Properties xmlns="http://schemas.openxmlformats.org/officeDocument/2006/extended-properties" xmlns:vt="http://schemas.openxmlformats.org/officeDocument/2006/docPropsVTypes">
  <Template>blank</Template>
  <TotalTime>51913</TotalTime>
  <Words>1532</Words>
  <Application>Microsoft Office PowerPoint</Application>
  <PresentationFormat>On-screen Show (16:9)</PresentationFormat>
  <Paragraphs>236</Paragraphs>
  <Slides>15</Slides>
  <Notes>6</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4" baseType="lpstr">
      <vt:lpstr>Arial</vt:lpstr>
      <vt:lpstr>Calibri</vt:lpstr>
      <vt:lpstr>D-DIN</vt:lpstr>
      <vt:lpstr>Roboto</vt:lpstr>
      <vt:lpstr>Symbol</vt:lpstr>
      <vt:lpstr>Wingdings</vt:lpstr>
      <vt:lpstr>SpaceX Template (Widescreen)</vt:lpstr>
      <vt:lpstr>3_SpaceX Template (Widescreen)</vt:lpstr>
      <vt:lpstr>think-cell Slide</vt:lpstr>
      <vt:lpstr>PowerPoint Presentation</vt:lpstr>
      <vt:lpstr>Starlink: A connectivity solution for emergency response activities anywhere in the world</vt:lpstr>
      <vt:lpstr>STARLINK: NEXT GENERATION CONNECTIVITY FOR REMOTE AREAS</vt:lpstr>
      <vt:lpstr>PowerPoint Presentation</vt:lpstr>
      <vt:lpstr>HOW STARLINK WORKS</vt:lpstr>
      <vt:lpstr>BENEFITS OF STARLINK</vt:lpstr>
      <vt:lpstr>Rapidly deployable to support emergency responders in disaster scenarios </vt:lpstr>
      <vt:lpstr>PowerPoint Presentation</vt:lpstr>
      <vt:lpstr>Hurricane Ian Deployment</vt:lpstr>
      <vt:lpstr>PowerPoint Presentation</vt:lpstr>
      <vt:lpstr>PowerPoint Presentation</vt:lpstr>
      <vt:lpstr>HIGH PERFORMANCE KIT</vt:lpstr>
      <vt:lpstr>Service Plans with High Network Priority</vt:lpstr>
      <vt:lpstr>Tools for Customized Planning &amp; Usage</vt:lpstr>
      <vt:lpstr>FAQ</vt:lpstr>
    </vt:vector>
  </TitlesOfParts>
  <Company>Space Exploration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Candace Lee</dc:creator>
  <cp:lastModifiedBy>Dayries, Christina</cp:lastModifiedBy>
  <cp:revision>891</cp:revision>
  <cp:lastPrinted>2019-10-08T20:28:37Z</cp:lastPrinted>
  <dcterms:created xsi:type="dcterms:W3CDTF">2019-09-05T19:36:03Z</dcterms:created>
  <dcterms:modified xsi:type="dcterms:W3CDTF">2023-05-04T20:46:14Z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0x010100F4A8A7525135B043A83D2918C4CA8876</vt:lpwstr>
  </property>
</Properties>
</file>